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0" r:id="rId2"/>
    <p:sldId id="294" r:id="rId3"/>
    <p:sldId id="286" r:id="rId4"/>
    <p:sldId id="268" r:id="rId5"/>
    <p:sldId id="302" r:id="rId6"/>
    <p:sldId id="290" r:id="rId7"/>
    <p:sldId id="304" r:id="rId8"/>
    <p:sldId id="308" r:id="rId9"/>
    <p:sldId id="267" r:id="rId10"/>
    <p:sldId id="292" r:id="rId11"/>
    <p:sldId id="293" r:id="rId12"/>
    <p:sldId id="274" r:id="rId13"/>
    <p:sldId id="278" r:id="rId14"/>
    <p:sldId id="291" r:id="rId15"/>
    <p:sldId id="281" r:id="rId16"/>
    <p:sldId id="303" r:id="rId17"/>
    <p:sldId id="311" r:id="rId18"/>
    <p:sldId id="279" r:id="rId19"/>
    <p:sldId id="269" r:id="rId20"/>
    <p:sldId id="287" r:id="rId21"/>
    <p:sldId id="298" r:id="rId22"/>
    <p:sldId id="297" r:id="rId23"/>
    <p:sldId id="275" r:id="rId24"/>
    <p:sldId id="259" r:id="rId25"/>
    <p:sldId id="270" r:id="rId26"/>
    <p:sldId id="305" r:id="rId27"/>
    <p:sldId id="299" r:id="rId28"/>
    <p:sldId id="276" r:id="rId29"/>
    <p:sldId id="282" r:id="rId30"/>
    <p:sldId id="277" r:id="rId31"/>
    <p:sldId id="285" r:id="rId32"/>
    <p:sldId id="271" r:id="rId33"/>
    <p:sldId id="272" r:id="rId34"/>
    <p:sldId id="273" r:id="rId35"/>
  </p:sldIdLst>
  <p:sldSz cx="9144000" cy="6858000" type="screen4x3"/>
  <p:notesSz cx="6858000" cy="9144000"/>
  <p:embeddedFontLst>
    <p:embeddedFont>
      <p:font typeface="Arial Rounded MT Bold" pitchFamily="34" charset="0"/>
      <p:regular r:id="rId3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33"/>
    <a:srgbClr val="FFFF66"/>
    <a:srgbClr val="009900"/>
    <a:srgbClr val="99FFCC"/>
    <a:srgbClr val="FFFFCC"/>
    <a:srgbClr val="868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960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B76ED22E-B347-43AF-AC75-DC14E73ED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8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5CB7D-E716-4B32-944B-A30C11122621}" type="slidenum">
              <a:rPr lang="en-US"/>
              <a:pPr/>
              <a:t>12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84213"/>
            <a:ext cx="4549775" cy="3413125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8925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ACE30-6E87-4B2E-AF26-AE10E5D1D1C2}" type="slidenum">
              <a:rPr lang="en-US"/>
              <a:pPr/>
              <a:t>14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84213"/>
            <a:ext cx="4549775" cy="3413125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8925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9BD68-FF5F-46D9-BEA2-F6E3CB5A3CE1}" type="slidenum">
              <a:rPr lang="en-US"/>
              <a:pPr/>
              <a:t>23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84213"/>
            <a:ext cx="4549775" cy="3413125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8925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34E7F-457C-48FF-B240-36EAF4775545}" type="slidenum">
              <a:rPr lang="en-US"/>
              <a:pPr/>
              <a:t>28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84213"/>
            <a:ext cx="4549775" cy="3413125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8925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6923B-BF4A-441F-917B-CE74D6E9439C}" type="slidenum">
              <a:rPr lang="en-US"/>
              <a:pPr/>
              <a:t>32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84213"/>
            <a:ext cx="4549775" cy="3413125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8925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10D06-11DC-42B7-A8E4-E09F6CBC7A7A}" type="slidenum">
              <a:rPr lang="en-US"/>
              <a:pPr/>
              <a:t>33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84213"/>
            <a:ext cx="4549775" cy="3413125"/>
          </a:xfrm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8925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45E0B-32EC-4E6E-87DD-69BEE32F7F98}" type="slidenum">
              <a:rPr lang="en-US"/>
              <a:pPr/>
              <a:t>34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84213"/>
            <a:ext cx="4549775" cy="3413125"/>
          </a:xfrm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8925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A00A7-A9F7-4F4B-A331-87446369B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69EE4-EDD2-4475-86C9-16D06FE7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8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5D463-288E-4744-9C9A-BECBBB564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1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13C16-E55A-4F9A-B4EE-208AA46808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F9902-314E-4B5C-B288-38DAF3677A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4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57AA0-F39A-475E-A597-0DC408E445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1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19013-B2B7-42BA-9AC2-CADADB870F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6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A20B3-E372-45E6-9824-15B70D65FB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0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9F031-328A-40B0-B084-A73DAA09AF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4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4BAC0-0ACC-41F6-A9C4-FE0E36B773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8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36721-9D8F-48AE-9A6E-D78C714BE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5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F24E3EB-A2D6-43B6-9FC0-4B5F7EACD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9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301750" y="2520950"/>
            <a:ext cx="6464300" cy="23495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17725" y="3001963"/>
            <a:ext cx="46370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SYNTHESIS OF</a:t>
            </a:r>
          </a:p>
          <a:p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ACID CHLORIDES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920750" y="2520950"/>
            <a:ext cx="7531100" cy="1587500"/>
          </a:xfrm>
          <a:prstGeom prst="rect">
            <a:avLst/>
          </a:prstGeom>
          <a:solidFill>
            <a:srgbClr val="99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203325" y="2925763"/>
            <a:ext cx="681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ROSENMUND REDUCTION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431925" y="4556125"/>
            <a:ext cx="578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Converts Acid Chlorides to Aldehydes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20750" y="1987550"/>
            <a:ext cx="7302500" cy="26543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279525" y="2574925"/>
            <a:ext cx="465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Acid Chloride              Aldehyde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598863" y="2767013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029200" y="3124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327525" y="3794125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Alcohol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819650" y="3170238"/>
            <a:ext cx="4302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461125" y="2620963"/>
            <a:ext cx="1695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one stage of</a:t>
            </a:r>
          </a:p>
          <a:p>
            <a:r>
              <a:rPr lang="en-US" sz="2000">
                <a:solidFill>
                  <a:schemeClr val="accent2"/>
                </a:solidFill>
              </a:rPr>
              <a:t>reduction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69925" y="441325"/>
            <a:ext cx="76152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This reaction allows you to stop the reduction at</a:t>
            </a:r>
          </a:p>
          <a:p>
            <a:r>
              <a:rPr lang="en-US" sz="2400"/>
              <a:t>the aldehyde stage and not continue to the alcohol</a:t>
            </a:r>
          </a:p>
          <a:p>
            <a:r>
              <a:rPr lang="en-US" sz="2400"/>
              <a:t>(which would be the result with LiAlH</a:t>
            </a:r>
            <a:r>
              <a:rPr lang="en-US" sz="2400" baseline="-25000"/>
              <a:t>4</a:t>
            </a:r>
            <a:r>
              <a:rPr lang="en-US" sz="2400"/>
              <a:t>).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156325" y="2316163"/>
            <a:ext cx="149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stops here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050925" y="5013325"/>
            <a:ext cx="7031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This is an older method. Yields are not always</a:t>
            </a:r>
          </a:p>
          <a:p>
            <a:r>
              <a:rPr lang="en-US" sz="2400"/>
              <a:t>adequate, but it is sometimes a useful method.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038600" y="3048000"/>
            <a:ext cx="2057400" cy="0"/>
          </a:xfrm>
          <a:prstGeom prst="line">
            <a:avLst/>
          </a:prstGeom>
          <a:noFill/>
          <a:ln w="12700">
            <a:solidFill>
              <a:srgbClr val="CC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156325" y="3840163"/>
            <a:ext cx="2028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second step</a:t>
            </a:r>
          </a:p>
          <a:p>
            <a:r>
              <a:rPr lang="en-US" sz="2000">
                <a:solidFill>
                  <a:srgbClr val="009900"/>
                </a:solidFill>
              </a:rPr>
              <a:t>does not occur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5257800" y="3505200"/>
            <a:ext cx="914400" cy="4572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/>
          </p:cNvGraphicFramePr>
          <p:nvPr/>
        </p:nvGraphicFramePr>
        <p:xfrm>
          <a:off x="457200" y="1606550"/>
          <a:ext cx="71628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ISIS/Draw Sketch" r:id="rId4" imgW="3095280" imgH="742680" progId="ISISServer">
                  <p:embed/>
                </p:oleObj>
              </mc:Choice>
              <mc:Fallback>
                <p:oleObj name="ISIS/Draw Sketch" r:id="rId4" imgW="3095280" imgH="742680" progId="ISISServer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6550"/>
                        <a:ext cx="7162800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3505200" y="2438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03325" y="212725"/>
            <a:ext cx="6330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400">
                <a:solidFill>
                  <a:srgbClr val="FF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Rosenmund Reduction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032125" y="3459163"/>
            <a:ext cx="269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Rosenmund catalyst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156325" y="3001963"/>
            <a:ext cx="27908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Ordinary catalysts</a:t>
            </a:r>
          </a:p>
          <a:p>
            <a:r>
              <a:rPr lang="en-US" sz="2000">
                <a:solidFill>
                  <a:srgbClr val="009900"/>
                </a:solidFill>
              </a:rPr>
              <a:t>would continue and</a:t>
            </a:r>
          </a:p>
          <a:p>
            <a:r>
              <a:rPr lang="en-US" sz="2000">
                <a:solidFill>
                  <a:srgbClr val="009900"/>
                </a:solidFill>
              </a:rPr>
              <a:t>reduce the aldehyde.</a:t>
            </a:r>
          </a:p>
        </p:txBody>
      </p:sp>
      <p:graphicFrame>
        <p:nvGraphicFramePr>
          <p:cNvPr id="14343" name="Object 7"/>
          <p:cNvGraphicFramePr>
            <a:graphicFrameLocks/>
          </p:cNvGraphicFramePr>
          <p:nvPr/>
        </p:nvGraphicFramePr>
        <p:xfrm>
          <a:off x="600075" y="3957638"/>
          <a:ext cx="15335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ISIS/Draw Sketch" r:id="rId6" imgW="771480" imgH="456840" progId="ISISServer">
                  <p:embed/>
                </p:oleObj>
              </mc:Choice>
              <mc:Fallback>
                <p:oleObj name="ISIS/Draw Sketch" r:id="rId6" imgW="771480" imgH="456840" progId="ISISServer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3957638"/>
                        <a:ext cx="153352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219200" y="2743200"/>
            <a:ext cx="0" cy="838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355725" y="3154363"/>
            <a:ext cx="896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chemeClr val="bg2"/>
                </a:solidFill>
                <a:latin typeface="Arial" pitchFamily="34" charset="0"/>
              </a:rPr>
              <a:t>SOCl</a:t>
            </a:r>
            <a:r>
              <a:rPr lang="en-US" sz="2000" b="1" baseline="-25000">
                <a:solidFill>
                  <a:schemeClr val="bg2"/>
                </a:solidFill>
                <a:latin typeface="Arial" pitchFamily="34" charset="0"/>
              </a:rPr>
              <a:t>2</a:t>
            </a:r>
          </a:p>
        </p:txBody>
      </p:sp>
      <p:grpSp>
        <p:nvGrpSpPr>
          <p:cNvPr id="14361" name="Group 25"/>
          <p:cNvGrpSpPr>
            <a:grpSpLocks/>
          </p:cNvGrpSpPr>
          <p:nvPr/>
        </p:nvGrpSpPr>
        <p:grpSpPr bwMode="auto">
          <a:xfrm>
            <a:off x="2597150" y="4349750"/>
            <a:ext cx="6538913" cy="2500313"/>
            <a:chOff x="1636" y="2740"/>
            <a:chExt cx="4119" cy="1575"/>
          </a:xfrm>
        </p:grpSpPr>
        <p:grpSp>
          <p:nvGrpSpPr>
            <p:cNvPr id="14356" name="Group 20"/>
            <p:cNvGrpSpPr>
              <a:grpSpLocks/>
            </p:cNvGrpSpPr>
            <p:nvPr/>
          </p:nvGrpSpPr>
          <p:grpSpPr bwMode="auto">
            <a:xfrm>
              <a:off x="2067" y="3427"/>
              <a:ext cx="1437" cy="739"/>
              <a:chOff x="2067" y="3427"/>
              <a:chExt cx="1437" cy="739"/>
            </a:xfrm>
          </p:grpSpPr>
          <p:sp>
            <p:nvSpPr>
              <p:cNvPr id="14346" name="Rectangle 10"/>
              <p:cNvSpPr>
                <a:spLocks noChangeArrowheads="1"/>
              </p:cNvSpPr>
              <p:nvPr/>
            </p:nvSpPr>
            <p:spPr bwMode="auto">
              <a:xfrm>
                <a:off x="2486" y="3427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4000" b="1">
                    <a:latin typeface="Arial" pitchFamily="34" charset="0"/>
                  </a:rPr>
                  <a:t>.</a:t>
                </a:r>
              </a:p>
            </p:txBody>
          </p:sp>
          <p:grpSp>
            <p:nvGrpSpPr>
              <p:cNvPr id="14353" name="Group 17"/>
              <p:cNvGrpSpPr>
                <a:grpSpLocks/>
              </p:cNvGrpSpPr>
              <p:nvPr/>
            </p:nvGrpSpPr>
            <p:grpSpPr bwMode="auto">
              <a:xfrm>
                <a:off x="2067" y="3590"/>
                <a:ext cx="1437" cy="576"/>
                <a:chOff x="2067" y="3590"/>
                <a:chExt cx="1437" cy="576"/>
              </a:xfrm>
            </p:grpSpPr>
            <p:sp>
              <p:nvSpPr>
                <p:cNvPr id="14347" name="Freeform 11"/>
                <p:cNvSpPr>
                  <a:spLocks/>
                </p:cNvSpPr>
                <p:nvPr/>
              </p:nvSpPr>
              <p:spPr bwMode="auto">
                <a:xfrm>
                  <a:off x="2067" y="3738"/>
                  <a:ext cx="1437" cy="280"/>
                </a:xfrm>
                <a:custGeom>
                  <a:avLst/>
                  <a:gdLst>
                    <a:gd name="T0" fmla="*/ 332 w 1437"/>
                    <a:gd name="T1" fmla="*/ 54 h 280"/>
                    <a:gd name="T2" fmla="*/ 386 w 1437"/>
                    <a:gd name="T3" fmla="*/ 64 h 280"/>
                    <a:gd name="T4" fmla="*/ 450 w 1437"/>
                    <a:gd name="T5" fmla="*/ 64 h 280"/>
                    <a:gd name="T6" fmla="*/ 504 w 1437"/>
                    <a:gd name="T7" fmla="*/ 64 h 280"/>
                    <a:gd name="T8" fmla="*/ 557 w 1437"/>
                    <a:gd name="T9" fmla="*/ 32 h 280"/>
                    <a:gd name="T10" fmla="*/ 611 w 1437"/>
                    <a:gd name="T11" fmla="*/ 0 h 280"/>
                    <a:gd name="T12" fmla="*/ 675 w 1437"/>
                    <a:gd name="T13" fmla="*/ 0 h 280"/>
                    <a:gd name="T14" fmla="*/ 739 w 1437"/>
                    <a:gd name="T15" fmla="*/ 11 h 280"/>
                    <a:gd name="T16" fmla="*/ 793 w 1437"/>
                    <a:gd name="T17" fmla="*/ 11 h 280"/>
                    <a:gd name="T18" fmla="*/ 879 w 1437"/>
                    <a:gd name="T19" fmla="*/ 64 h 280"/>
                    <a:gd name="T20" fmla="*/ 943 w 1437"/>
                    <a:gd name="T21" fmla="*/ 64 h 280"/>
                    <a:gd name="T22" fmla="*/ 997 w 1437"/>
                    <a:gd name="T23" fmla="*/ 75 h 280"/>
                    <a:gd name="T24" fmla="*/ 1061 w 1437"/>
                    <a:gd name="T25" fmla="*/ 43 h 280"/>
                    <a:gd name="T26" fmla="*/ 1125 w 1437"/>
                    <a:gd name="T27" fmla="*/ 43 h 280"/>
                    <a:gd name="T28" fmla="*/ 1189 w 1437"/>
                    <a:gd name="T29" fmla="*/ 54 h 280"/>
                    <a:gd name="T30" fmla="*/ 1243 w 1437"/>
                    <a:gd name="T31" fmla="*/ 54 h 280"/>
                    <a:gd name="T32" fmla="*/ 1307 w 1437"/>
                    <a:gd name="T33" fmla="*/ 43 h 280"/>
                    <a:gd name="T34" fmla="*/ 1371 w 1437"/>
                    <a:gd name="T35" fmla="*/ 32 h 280"/>
                    <a:gd name="T36" fmla="*/ 1404 w 1437"/>
                    <a:gd name="T37" fmla="*/ 64 h 280"/>
                    <a:gd name="T38" fmla="*/ 1425 w 1437"/>
                    <a:gd name="T39" fmla="*/ 118 h 280"/>
                    <a:gd name="T40" fmla="*/ 1436 w 1437"/>
                    <a:gd name="T41" fmla="*/ 182 h 280"/>
                    <a:gd name="T42" fmla="*/ 1436 w 1437"/>
                    <a:gd name="T43" fmla="*/ 236 h 280"/>
                    <a:gd name="T44" fmla="*/ 1382 w 1437"/>
                    <a:gd name="T45" fmla="*/ 236 h 280"/>
                    <a:gd name="T46" fmla="*/ 1318 w 1437"/>
                    <a:gd name="T47" fmla="*/ 236 h 280"/>
                    <a:gd name="T48" fmla="*/ 1264 w 1437"/>
                    <a:gd name="T49" fmla="*/ 236 h 280"/>
                    <a:gd name="T50" fmla="*/ 1179 w 1437"/>
                    <a:gd name="T51" fmla="*/ 246 h 280"/>
                    <a:gd name="T52" fmla="*/ 1114 w 1437"/>
                    <a:gd name="T53" fmla="*/ 257 h 280"/>
                    <a:gd name="T54" fmla="*/ 1050 w 1437"/>
                    <a:gd name="T55" fmla="*/ 268 h 280"/>
                    <a:gd name="T56" fmla="*/ 975 w 1437"/>
                    <a:gd name="T57" fmla="*/ 236 h 280"/>
                    <a:gd name="T58" fmla="*/ 900 w 1437"/>
                    <a:gd name="T59" fmla="*/ 193 h 280"/>
                    <a:gd name="T60" fmla="*/ 836 w 1437"/>
                    <a:gd name="T61" fmla="*/ 193 h 280"/>
                    <a:gd name="T62" fmla="*/ 782 w 1437"/>
                    <a:gd name="T63" fmla="*/ 193 h 280"/>
                    <a:gd name="T64" fmla="*/ 707 w 1437"/>
                    <a:gd name="T65" fmla="*/ 225 h 280"/>
                    <a:gd name="T66" fmla="*/ 632 w 1437"/>
                    <a:gd name="T67" fmla="*/ 257 h 280"/>
                    <a:gd name="T68" fmla="*/ 568 w 1437"/>
                    <a:gd name="T69" fmla="*/ 268 h 280"/>
                    <a:gd name="T70" fmla="*/ 514 w 1437"/>
                    <a:gd name="T71" fmla="*/ 279 h 280"/>
                    <a:gd name="T72" fmla="*/ 450 w 1437"/>
                    <a:gd name="T73" fmla="*/ 279 h 280"/>
                    <a:gd name="T74" fmla="*/ 354 w 1437"/>
                    <a:gd name="T75" fmla="*/ 257 h 280"/>
                    <a:gd name="T76" fmla="*/ 268 w 1437"/>
                    <a:gd name="T77" fmla="*/ 214 h 280"/>
                    <a:gd name="T78" fmla="*/ 225 w 1437"/>
                    <a:gd name="T79" fmla="*/ 182 h 280"/>
                    <a:gd name="T80" fmla="*/ 150 w 1437"/>
                    <a:gd name="T81" fmla="*/ 129 h 280"/>
                    <a:gd name="T82" fmla="*/ 54 w 1437"/>
                    <a:gd name="T83" fmla="*/ 107 h 280"/>
                    <a:gd name="T84" fmla="*/ 0 w 1437"/>
                    <a:gd name="T85" fmla="*/ 86 h 280"/>
                    <a:gd name="T86" fmla="*/ 22 w 1437"/>
                    <a:gd name="T87" fmla="*/ 32 h 280"/>
                    <a:gd name="T88" fmla="*/ 86 w 1437"/>
                    <a:gd name="T89" fmla="*/ 11 h 280"/>
                    <a:gd name="T90" fmla="*/ 150 w 1437"/>
                    <a:gd name="T91" fmla="*/ 11 h 280"/>
                    <a:gd name="T92" fmla="*/ 204 w 1437"/>
                    <a:gd name="T93" fmla="*/ 11 h 280"/>
                    <a:gd name="T94" fmla="*/ 285 w 1437"/>
                    <a:gd name="T95" fmla="*/ 54 h 280"/>
                    <a:gd name="T96" fmla="*/ 381 w 1437"/>
                    <a:gd name="T97" fmla="*/ 54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437" h="280">
                      <a:moveTo>
                        <a:pt x="285" y="54"/>
                      </a:moveTo>
                      <a:lnTo>
                        <a:pt x="332" y="54"/>
                      </a:lnTo>
                      <a:lnTo>
                        <a:pt x="364" y="64"/>
                      </a:lnTo>
                      <a:lnTo>
                        <a:pt x="386" y="64"/>
                      </a:lnTo>
                      <a:lnTo>
                        <a:pt x="418" y="64"/>
                      </a:lnTo>
                      <a:lnTo>
                        <a:pt x="450" y="64"/>
                      </a:lnTo>
                      <a:lnTo>
                        <a:pt x="472" y="64"/>
                      </a:lnTo>
                      <a:lnTo>
                        <a:pt x="504" y="64"/>
                      </a:lnTo>
                      <a:lnTo>
                        <a:pt x="536" y="54"/>
                      </a:lnTo>
                      <a:lnTo>
                        <a:pt x="557" y="32"/>
                      </a:lnTo>
                      <a:lnTo>
                        <a:pt x="579" y="11"/>
                      </a:lnTo>
                      <a:lnTo>
                        <a:pt x="611" y="0"/>
                      </a:lnTo>
                      <a:lnTo>
                        <a:pt x="643" y="0"/>
                      </a:lnTo>
                      <a:lnTo>
                        <a:pt x="675" y="0"/>
                      </a:lnTo>
                      <a:lnTo>
                        <a:pt x="697" y="0"/>
                      </a:lnTo>
                      <a:lnTo>
                        <a:pt x="739" y="11"/>
                      </a:lnTo>
                      <a:lnTo>
                        <a:pt x="761" y="11"/>
                      </a:lnTo>
                      <a:lnTo>
                        <a:pt x="793" y="11"/>
                      </a:lnTo>
                      <a:lnTo>
                        <a:pt x="847" y="43"/>
                      </a:lnTo>
                      <a:lnTo>
                        <a:pt x="879" y="64"/>
                      </a:lnTo>
                      <a:lnTo>
                        <a:pt x="911" y="64"/>
                      </a:lnTo>
                      <a:lnTo>
                        <a:pt x="943" y="64"/>
                      </a:lnTo>
                      <a:lnTo>
                        <a:pt x="975" y="75"/>
                      </a:lnTo>
                      <a:lnTo>
                        <a:pt x="997" y="75"/>
                      </a:lnTo>
                      <a:lnTo>
                        <a:pt x="1029" y="54"/>
                      </a:lnTo>
                      <a:lnTo>
                        <a:pt x="1061" y="43"/>
                      </a:lnTo>
                      <a:lnTo>
                        <a:pt x="1093" y="32"/>
                      </a:lnTo>
                      <a:lnTo>
                        <a:pt x="1125" y="43"/>
                      </a:lnTo>
                      <a:lnTo>
                        <a:pt x="1147" y="54"/>
                      </a:lnTo>
                      <a:lnTo>
                        <a:pt x="1189" y="54"/>
                      </a:lnTo>
                      <a:lnTo>
                        <a:pt x="1211" y="54"/>
                      </a:lnTo>
                      <a:lnTo>
                        <a:pt x="1243" y="54"/>
                      </a:lnTo>
                      <a:lnTo>
                        <a:pt x="1275" y="54"/>
                      </a:lnTo>
                      <a:lnTo>
                        <a:pt x="1307" y="43"/>
                      </a:lnTo>
                      <a:lnTo>
                        <a:pt x="1329" y="32"/>
                      </a:lnTo>
                      <a:lnTo>
                        <a:pt x="1371" y="32"/>
                      </a:lnTo>
                      <a:lnTo>
                        <a:pt x="1393" y="32"/>
                      </a:lnTo>
                      <a:lnTo>
                        <a:pt x="1404" y="64"/>
                      </a:lnTo>
                      <a:lnTo>
                        <a:pt x="1425" y="86"/>
                      </a:lnTo>
                      <a:lnTo>
                        <a:pt x="1425" y="118"/>
                      </a:lnTo>
                      <a:lnTo>
                        <a:pt x="1425" y="150"/>
                      </a:lnTo>
                      <a:lnTo>
                        <a:pt x="1436" y="182"/>
                      </a:lnTo>
                      <a:lnTo>
                        <a:pt x="1436" y="204"/>
                      </a:lnTo>
                      <a:lnTo>
                        <a:pt x="1436" y="236"/>
                      </a:lnTo>
                      <a:lnTo>
                        <a:pt x="1404" y="236"/>
                      </a:lnTo>
                      <a:lnTo>
                        <a:pt x="1382" y="236"/>
                      </a:lnTo>
                      <a:lnTo>
                        <a:pt x="1350" y="236"/>
                      </a:lnTo>
                      <a:lnTo>
                        <a:pt x="1318" y="236"/>
                      </a:lnTo>
                      <a:lnTo>
                        <a:pt x="1296" y="236"/>
                      </a:lnTo>
                      <a:lnTo>
                        <a:pt x="1264" y="236"/>
                      </a:lnTo>
                      <a:lnTo>
                        <a:pt x="1221" y="246"/>
                      </a:lnTo>
                      <a:lnTo>
                        <a:pt x="1179" y="246"/>
                      </a:lnTo>
                      <a:lnTo>
                        <a:pt x="1157" y="246"/>
                      </a:lnTo>
                      <a:lnTo>
                        <a:pt x="1114" y="257"/>
                      </a:lnTo>
                      <a:lnTo>
                        <a:pt x="1082" y="268"/>
                      </a:lnTo>
                      <a:lnTo>
                        <a:pt x="1050" y="268"/>
                      </a:lnTo>
                      <a:lnTo>
                        <a:pt x="1007" y="257"/>
                      </a:lnTo>
                      <a:lnTo>
                        <a:pt x="975" y="236"/>
                      </a:lnTo>
                      <a:lnTo>
                        <a:pt x="922" y="214"/>
                      </a:lnTo>
                      <a:lnTo>
                        <a:pt x="900" y="193"/>
                      </a:lnTo>
                      <a:lnTo>
                        <a:pt x="868" y="193"/>
                      </a:lnTo>
                      <a:lnTo>
                        <a:pt x="836" y="193"/>
                      </a:lnTo>
                      <a:lnTo>
                        <a:pt x="814" y="193"/>
                      </a:lnTo>
                      <a:lnTo>
                        <a:pt x="782" y="193"/>
                      </a:lnTo>
                      <a:lnTo>
                        <a:pt x="750" y="214"/>
                      </a:lnTo>
                      <a:lnTo>
                        <a:pt x="707" y="225"/>
                      </a:lnTo>
                      <a:lnTo>
                        <a:pt x="664" y="246"/>
                      </a:lnTo>
                      <a:lnTo>
                        <a:pt x="632" y="257"/>
                      </a:lnTo>
                      <a:lnTo>
                        <a:pt x="600" y="268"/>
                      </a:lnTo>
                      <a:lnTo>
                        <a:pt x="568" y="268"/>
                      </a:lnTo>
                      <a:lnTo>
                        <a:pt x="536" y="279"/>
                      </a:lnTo>
                      <a:lnTo>
                        <a:pt x="514" y="279"/>
                      </a:lnTo>
                      <a:lnTo>
                        <a:pt x="482" y="279"/>
                      </a:lnTo>
                      <a:lnTo>
                        <a:pt x="450" y="279"/>
                      </a:lnTo>
                      <a:lnTo>
                        <a:pt x="407" y="279"/>
                      </a:lnTo>
                      <a:lnTo>
                        <a:pt x="354" y="257"/>
                      </a:lnTo>
                      <a:lnTo>
                        <a:pt x="311" y="236"/>
                      </a:lnTo>
                      <a:lnTo>
                        <a:pt x="268" y="214"/>
                      </a:lnTo>
                      <a:lnTo>
                        <a:pt x="236" y="204"/>
                      </a:lnTo>
                      <a:lnTo>
                        <a:pt x="225" y="182"/>
                      </a:lnTo>
                      <a:lnTo>
                        <a:pt x="182" y="150"/>
                      </a:lnTo>
                      <a:lnTo>
                        <a:pt x="150" y="129"/>
                      </a:lnTo>
                      <a:lnTo>
                        <a:pt x="107" y="107"/>
                      </a:lnTo>
                      <a:lnTo>
                        <a:pt x="54" y="107"/>
                      </a:lnTo>
                      <a:lnTo>
                        <a:pt x="22" y="96"/>
                      </a:lnTo>
                      <a:lnTo>
                        <a:pt x="0" y="86"/>
                      </a:lnTo>
                      <a:lnTo>
                        <a:pt x="0" y="64"/>
                      </a:lnTo>
                      <a:lnTo>
                        <a:pt x="22" y="32"/>
                      </a:lnTo>
                      <a:lnTo>
                        <a:pt x="54" y="11"/>
                      </a:lnTo>
                      <a:lnTo>
                        <a:pt x="86" y="11"/>
                      </a:lnTo>
                      <a:lnTo>
                        <a:pt x="118" y="11"/>
                      </a:lnTo>
                      <a:lnTo>
                        <a:pt x="150" y="11"/>
                      </a:lnTo>
                      <a:lnTo>
                        <a:pt x="172" y="11"/>
                      </a:lnTo>
                      <a:lnTo>
                        <a:pt x="204" y="11"/>
                      </a:lnTo>
                      <a:lnTo>
                        <a:pt x="236" y="11"/>
                      </a:lnTo>
                      <a:lnTo>
                        <a:pt x="285" y="54"/>
                      </a:lnTo>
                      <a:lnTo>
                        <a:pt x="332" y="43"/>
                      </a:lnTo>
                      <a:lnTo>
                        <a:pt x="381" y="54"/>
                      </a:lnTo>
                      <a:lnTo>
                        <a:pt x="285" y="54"/>
                      </a:lnTo>
                    </a:path>
                  </a:pathLst>
                </a:custGeom>
                <a:solidFill>
                  <a:srgbClr val="FFFFCC">
                    <a:alpha val="50000"/>
                  </a:srgbClr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48" name="Rectangle 12"/>
                <p:cNvSpPr>
                  <a:spLocks noChangeArrowheads="1"/>
                </p:cNvSpPr>
                <p:nvPr/>
              </p:nvSpPr>
              <p:spPr bwMode="auto">
                <a:xfrm>
                  <a:off x="2342" y="3590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2400" b="1">
                      <a:latin typeface="Arial" pitchFamily="34" charset="0"/>
                    </a:rPr>
                    <a:t>H</a:t>
                  </a:r>
                </a:p>
              </p:txBody>
            </p:sp>
            <p:sp>
              <p:nvSpPr>
                <p:cNvPr id="14349" name="Rectangle 13"/>
                <p:cNvSpPr>
                  <a:spLocks noChangeArrowheads="1"/>
                </p:cNvSpPr>
                <p:nvPr/>
              </p:nvSpPr>
              <p:spPr bwMode="auto">
                <a:xfrm>
                  <a:off x="2486" y="3878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2400" b="1">
                      <a:latin typeface="Arial" pitchFamily="34" charset="0"/>
                    </a:rPr>
                    <a:t>H</a:t>
                  </a:r>
                </a:p>
              </p:txBody>
            </p:sp>
            <p:sp>
              <p:nvSpPr>
                <p:cNvPr id="143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726" y="3590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2400" b="1">
                      <a:latin typeface="Arial" pitchFamily="34" charset="0"/>
                    </a:rPr>
                    <a:t>H</a:t>
                  </a:r>
                </a:p>
              </p:txBody>
            </p:sp>
            <p:sp>
              <p:nvSpPr>
                <p:cNvPr id="14351" name="Rectangle 15"/>
                <p:cNvSpPr>
                  <a:spLocks noChangeArrowheads="1"/>
                </p:cNvSpPr>
                <p:nvPr/>
              </p:nvSpPr>
              <p:spPr bwMode="auto">
                <a:xfrm>
                  <a:off x="3014" y="3601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2400" b="1">
                      <a:latin typeface="Arial" pitchFamily="34" charset="0"/>
                    </a:rPr>
                    <a:t>H</a:t>
                  </a:r>
                </a:p>
              </p:txBody>
            </p:sp>
            <p:sp>
              <p:nvSpPr>
                <p:cNvPr id="14352" name="Rectangle 16"/>
                <p:cNvSpPr>
                  <a:spLocks noChangeArrowheads="1"/>
                </p:cNvSpPr>
                <p:nvPr/>
              </p:nvSpPr>
              <p:spPr bwMode="auto">
                <a:xfrm>
                  <a:off x="2630" y="3704"/>
                  <a:ext cx="205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4000" b="1">
                      <a:latin typeface="Arial" pitchFamily="34" charset="0"/>
                    </a:rPr>
                    <a:t>.</a:t>
                  </a:r>
                </a:p>
              </p:txBody>
            </p:sp>
          </p:grpSp>
          <p:sp>
            <p:nvSpPr>
              <p:cNvPr id="14354" name="Rectangle 18"/>
              <p:cNvSpPr>
                <a:spLocks noChangeArrowheads="1"/>
              </p:cNvSpPr>
              <p:nvPr/>
            </p:nvSpPr>
            <p:spPr bwMode="auto">
              <a:xfrm>
                <a:off x="2870" y="3427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4000" b="1">
                    <a:latin typeface="Arial" pitchFamily="34" charset="0"/>
                  </a:rPr>
                  <a:t>.</a:t>
                </a:r>
              </a:p>
            </p:txBody>
          </p:sp>
          <p:sp>
            <p:nvSpPr>
              <p:cNvPr id="14355" name="Rectangle 19"/>
              <p:cNvSpPr>
                <a:spLocks noChangeArrowheads="1"/>
              </p:cNvSpPr>
              <p:nvPr/>
            </p:nvSpPr>
            <p:spPr bwMode="auto">
              <a:xfrm>
                <a:off x="3158" y="3427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4000" b="1">
                    <a:latin typeface="Arial" pitchFamily="34" charset="0"/>
                  </a:rPr>
                  <a:t>.</a:t>
                </a:r>
              </a:p>
            </p:txBody>
          </p:sp>
        </p:grpSp>
        <p:graphicFrame>
          <p:nvGraphicFramePr>
            <p:cNvPr id="14357" name="Object 21"/>
            <p:cNvGraphicFramePr>
              <a:graphicFrameLocks/>
            </p:cNvGraphicFramePr>
            <p:nvPr/>
          </p:nvGraphicFramePr>
          <p:xfrm>
            <a:off x="2031" y="2925"/>
            <a:ext cx="897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8" name="ISIS/Draw Sketch" r:id="rId8" imgW="704520" imgH="456840" progId="ISISServer">
                    <p:embed/>
                  </p:oleObj>
                </mc:Choice>
                <mc:Fallback>
                  <p:oleObj name="ISIS/Draw Sketch" r:id="rId8" imgW="704520" imgH="456840" progId="ISISServer">
                    <p:embed/>
                    <p:pic>
                      <p:nvPicPr>
                        <p:cNvPr id="0" name="Object 2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1" y="2925"/>
                          <a:ext cx="897" cy="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8" name="Object 22"/>
            <p:cNvGraphicFramePr>
              <a:graphicFrameLocks/>
            </p:cNvGraphicFramePr>
            <p:nvPr/>
          </p:nvGraphicFramePr>
          <p:xfrm>
            <a:off x="3711" y="2913"/>
            <a:ext cx="891" cy="8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9" name="ISIS/Draw Sketch" r:id="rId10" imgW="704520" imgH="704520" progId="ISISServer">
                    <p:embed/>
                  </p:oleObj>
                </mc:Choice>
                <mc:Fallback>
                  <p:oleObj name="ISIS/Draw Sketch" r:id="rId10" imgW="704520" imgH="704520" progId="ISISServer">
                    <p:embed/>
                    <p:pic>
                      <p:nvPicPr>
                        <p:cNvPr id="0" name="Object 2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1" y="2913"/>
                          <a:ext cx="891" cy="8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072" y="331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1636" y="2740"/>
              <a:ext cx="4119" cy="1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444750" y="3206750"/>
            <a:ext cx="3644900" cy="1206500"/>
          </a:xfrm>
          <a:prstGeom prst="rect">
            <a:avLst/>
          </a:prstGeom>
          <a:solidFill>
            <a:srgbClr val="99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32125" y="3459163"/>
            <a:ext cx="231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DIBAL-H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51125" y="4784725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A Newer Method …...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/>
          </p:cNvGraphicFramePr>
          <p:nvPr/>
        </p:nvGraphicFramePr>
        <p:xfrm>
          <a:off x="152400" y="2065338"/>
          <a:ext cx="8610600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ISIS/Draw Sketch" r:id="rId4" imgW="4333680" imgH="1076040" progId="ISISServer">
                  <p:embed/>
                </p:oleObj>
              </mc:Choice>
              <mc:Fallback>
                <p:oleObj name="ISIS/Draw Sketch" r:id="rId4" imgW="4333680" imgH="1076040" progId="ISISServer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65338"/>
                        <a:ext cx="8610600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133600" y="2590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038600" y="2590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65125" y="334963"/>
            <a:ext cx="837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 of Esters to Aldehydes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240588" y="1858963"/>
            <a:ext cx="1806575" cy="28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At 20</a:t>
            </a:r>
            <a:r>
              <a:rPr lang="en-US" sz="2000" baseline="30000">
                <a:solidFill>
                  <a:srgbClr val="009900"/>
                </a:solidFill>
              </a:rPr>
              <a:t>o</a:t>
            </a:r>
            <a:r>
              <a:rPr lang="en-US" sz="2000">
                <a:solidFill>
                  <a:srgbClr val="009900"/>
                </a:solidFill>
              </a:rPr>
              <a:t> C,</a:t>
            </a:r>
          </a:p>
          <a:p>
            <a:r>
              <a:rPr lang="en-US" sz="2000">
                <a:solidFill>
                  <a:srgbClr val="009900"/>
                </a:solidFill>
              </a:rPr>
              <a:t>LiAlH</a:t>
            </a:r>
            <a:r>
              <a:rPr lang="en-US" sz="2000" baseline="-25000">
                <a:solidFill>
                  <a:srgbClr val="009900"/>
                </a:solidFill>
              </a:rPr>
              <a:t>4</a:t>
            </a:r>
            <a:r>
              <a:rPr lang="en-US" sz="2000">
                <a:solidFill>
                  <a:srgbClr val="009900"/>
                </a:solidFill>
              </a:rPr>
              <a:t> will</a:t>
            </a:r>
          </a:p>
          <a:p>
            <a:r>
              <a:rPr lang="en-US" sz="2000">
                <a:solidFill>
                  <a:srgbClr val="009900"/>
                </a:solidFill>
              </a:rPr>
              <a:t>reduce the</a:t>
            </a:r>
          </a:p>
          <a:p>
            <a:r>
              <a:rPr lang="en-US" sz="2000">
                <a:solidFill>
                  <a:srgbClr val="009900"/>
                </a:solidFill>
              </a:rPr>
              <a:t>aldehyde, </a:t>
            </a:r>
          </a:p>
          <a:p>
            <a:r>
              <a:rPr lang="en-US">
                <a:solidFill>
                  <a:srgbClr val="009900"/>
                </a:solidFill>
              </a:rPr>
              <a:t>DIBAL-H</a:t>
            </a:r>
          </a:p>
          <a:p>
            <a:r>
              <a:rPr lang="en-US" sz="2000">
                <a:solidFill>
                  <a:srgbClr val="009900"/>
                </a:solidFill>
              </a:rPr>
              <a:t>stops at the</a:t>
            </a:r>
          </a:p>
          <a:p>
            <a:r>
              <a:rPr lang="en-US" sz="2000">
                <a:solidFill>
                  <a:srgbClr val="009900"/>
                </a:solidFill>
              </a:rPr>
              <a:t>aldehyde at</a:t>
            </a:r>
          </a:p>
          <a:p>
            <a:r>
              <a:rPr lang="en-US" sz="2000">
                <a:solidFill>
                  <a:srgbClr val="009900"/>
                </a:solidFill>
              </a:rPr>
              <a:t>the lower</a:t>
            </a:r>
          </a:p>
          <a:p>
            <a:r>
              <a:rPr lang="en-US" sz="2000">
                <a:solidFill>
                  <a:srgbClr val="009900"/>
                </a:solidFill>
              </a:rPr>
              <a:t>temperature.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17525" y="3382963"/>
            <a:ext cx="96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868686"/>
                </a:solidFill>
              </a:rPr>
              <a:t>esters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65125" y="5668963"/>
            <a:ext cx="8337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Sometimes LiAlH</a:t>
            </a:r>
            <a:r>
              <a:rPr lang="en-US" sz="2000" baseline="-25000">
                <a:solidFill>
                  <a:schemeClr val="accent2"/>
                </a:solidFill>
              </a:rPr>
              <a:t>4</a:t>
            </a:r>
            <a:r>
              <a:rPr lang="en-US" sz="2000">
                <a:solidFill>
                  <a:schemeClr val="accent2"/>
                </a:solidFill>
              </a:rPr>
              <a:t> will also stop at the aldehyde if the temperature </a:t>
            </a:r>
          </a:p>
          <a:p>
            <a:r>
              <a:rPr lang="en-US" sz="2000">
                <a:solidFill>
                  <a:schemeClr val="accent2"/>
                </a:solidFill>
              </a:rPr>
              <a:t>is below -60</a:t>
            </a:r>
            <a:r>
              <a:rPr lang="en-US" sz="2000" baseline="30000">
                <a:solidFill>
                  <a:schemeClr val="accent2"/>
                </a:solidFill>
              </a:rPr>
              <a:t>o</a:t>
            </a:r>
            <a:r>
              <a:rPr lang="en-US" sz="2000">
                <a:solidFill>
                  <a:schemeClr val="accent2"/>
                </a:solidFill>
              </a:rPr>
              <a:t> C. DIBAL-H is more consistent. 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346325" y="3108325"/>
            <a:ext cx="1147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- 70</a:t>
            </a:r>
            <a:r>
              <a:rPr lang="en-US" sz="2400" baseline="30000">
                <a:solidFill>
                  <a:srgbClr val="CC0000"/>
                </a:solidFill>
              </a:rPr>
              <a:t>o</a:t>
            </a:r>
            <a:r>
              <a:rPr lang="en-US" sz="2400">
                <a:solidFill>
                  <a:srgbClr val="CC0000"/>
                </a:solidFill>
              </a:rPr>
              <a:t> C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346325" y="2651125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toluene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41325" y="1119188"/>
            <a:ext cx="843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DIBALH is soluble in hydrocarbon solvents because of the isobutyl groups;</a:t>
            </a:r>
          </a:p>
          <a:p>
            <a:r>
              <a:rPr lang="en-US"/>
              <a:t>ethers must be used for LAH.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108325" y="4403725"/>
            <a:ext cx="1319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RCOOH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4343400" y="3124200"/>
            <a:ext cx="144780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050925" y="4068763"/>
            <a:ext cx="21986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868686"/>
                </a:solidFill>
              </a:rPr>
              <a:t>some carboxylic</a:t>
            </a:r>
          </a:p>
          <a:p>
            <a:r>
              <a:rPr lang="en-US" sz="2000">
                <a:solidFill>
                  <a:srgbClr val="868686"/>
                </a:solidFill>
              </a:rPr>
              <a:t>acids may be </a:t>
            </a:r>
          </a:p>
          <a:p>
            <a:r>
              <a:rPr lang="en-US" sz="2000">
                <a:solidFill>
                  <a:srgbClr val="868686"/>
                </a:solidFill>
              </a:rPr>
              <a:t>reduced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82588" y="5386388"/>
            <a:ext cx="835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NOTE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92150" y="4197350"/>
            <a:ext cx="4178300" cy="24257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3" name="Object 3"/>
          <p:cNvGraphicFramePr>
            <a:graphicFrameLocks/>
          </p:cNvGraphicFramePr>
          <p:nvPr/>
        </p:nvGraphicFramePr>
        <p:xfrm>
          <a:off x="762000" y="1606550"/>
          <a:ext cx="71628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ISIS/Draw Sketch" r:id="rId3" imgW="3095280" imgH="742680" progId="ISISServer">
                  <p:embed/>
                </p:oleObj>
              </mc:Choice>
              <mc:Fallback>
                <p:oleObj name="ISIS/Draw Sketch" r:id="rId3" imgW="3095280" imgH="742680" progId="ISISServer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6550"/>
                        <a:ext cx="7162800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20950" y="1225550"/>
            <a:ext cx="2959100" cy="212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93725" y="274638"/>
            <a:ext cx="7040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DIBAL-H ALSO REDUCES </a:t>
            </a:r>
          </a:p>
          <a:p>
            <a:r>
              <a:rPr lang="en-US" sz="32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ACID CHLORIDES TO ALDEHYDES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683000" y="1854200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DIBAL-H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810000" y="23622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69925" y="3032125"/>
            <a:ext cx="60658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This method gives better yields than the</a:t>
            </a:r>
          </a:p>
          <a:p>
            <a:r>
              <a:rPr lang="en-US" sz="2400"/>
              <a:t>Rosenmund reduction.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839788" y="4314825"/>
            <a:ext cx="40449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Apparently the tetrahedral</a:t>
            </a:r>
          </a:p>
          <a:p>
            <a:r>
              <a:rPr lang="en-US" sz="2000"/>
              <a:t>intermediate does not collapse </a:t>
            </a:r>
          </a:p>
          <a:p>
            <a:r>
              <a:rPr lang="en-US" sz="2000"/>
              <a:t>at -70</a:t>
            </a:r>
            <a:r>
              <a:rPr lang="en-US" sz="2000" baseline="30000"/>
              <a:t>o</a:t>
            </a:r>
            <a:r>
              <a:rPr lang="en-US" sz="2000"/>
              <a:t> C (expel the leaving </a:t>
            </a:r>
          </a:p>
          <a:p>
            <a:r>
              <a:rPr lang="en-US" sz="2000"/>
              <a:t>group). This doesn’t happen</a:t>
            </a:r>
          </a:p>
          <a:p>
            <a:r>
              <a:rPr lang="en-US" sz="2000"/>
              <a:t>until you warm the solution </a:t>
            </a:r>
          </a:p>
          <a:p>
            <a:r>
              <a:rPr lang="en-US" sz="2000"/>
              <a:t>and add aqueous acid which</a:t>
            </a:r>
          </a:p>
          <a:p>
            <a:r>
              <a:rPr lang="en-US" sz="2000"/>
              <a:t>destroys the DIBAL-H.</a:t>
            </a:r>
          </a:p>
        </p:txBody>
      </p:sp>
      <p:graphicFrame>
        <p:nvGraphicFramePr>
          <p:cNvPr id="20490" name="Object 10"/>
          <p:cNvGraphicFramePr>
            <a:graphicFrameLocks/>
          </p:cNvGraphicFramePr>
          <p:nvPr/>
        </p:nvGraphicFramePr>
        <p:xfrm>
          <a:off x="5715000" y="3895725"/>
          <a:ext cx="2968625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ISIS/Draw Sketch" r:id="rId5" imgW="1514160" imgH="1342800" progId="ISISServer">
                  <p:embed/>
                </p:oleObj>
              </mc:Choice>
              <mc:Fallback>
                <p:oleObj name="ISIS/Draw Sketch" r:id="rId5" imgW="1514160" imgH="1342800" progId="ISISServer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95725"/>
                        <a:ext cx="2968625" cy="262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6477000" y="51816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934075" y="4479925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+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584950" y="471963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-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7451725" y="5973763"/>
            <a:ext cx="1584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does not</a:t>
            </a:r>
          </a:p>
          <a:p>
            <a:r>
              <a:rPr lang="en-US" sz="2000">
                <a:solidFill>
                  <a:schemeClr val="accent2"/>
                </a:solidFill>
              </a:rPr>
              <a:t>react again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3641725" y="2422525"/>
            <a:ext cx="76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-70</a:t>
            </a:r>
            <a:r>
              <a:rPr lang="en-US" sz="2400" baseline="30000"/>
              <a:t>o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4479925" y="2422525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ether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832725" y="3687763"/>
            <a:ext cx="1004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stable </a:t>
            </a:r>
          </a:p>
          <a:p>
            <a:r>
              <a:rPr lang="en-US" sz="2000">
                <a:solidFill>
                  <a:srgbClr val="CC0000"/>
                </a:solidFill>
              </a:rPr>
              <a:t>at -70</a:t>
            </a:r>
            <a:r>
              <a:rPr lang="en-US" sz="2000" baseline="30000">
                <a:solidFill>
                  <a:srgbClr val="CC0000"/>
                </a:solidFill>
              </a:rPr>
              <a:t>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52" name="Group 48"/>
          <p:cNvGrpSpPr>
            <a:grpSpLocks/>
          </p:cNvGrpSpPr>
          <p:nvPr/>
        </p:nvGrpSpPr>
        <p:grpSpPr bwMode="auto">
          <a:xfrm>
            <a:off x="787400" y="1746250"/>
            <a:ext cx="7102475" cy="3817938"/>
            <a:chOff x="496" y="1100"/>
            <a:chExt cx="4474" cy="2405"/>
          </a:xfrm>
        </p:grpSpPr>
        <p:sp>
          <p:nvSpPr>
            <p:cNvPr id="21506" name="Rectangle 2"/>
            <p:cNvSpPr>
              <a:spLocks noChangeArrowheads="1"/>
            </p:cNvSpPr>
            <p:nvPr/>
          </p:nvSpPr>
          <p:spPr bwMode="auto">
            <a:xfrm>
              <a:off x="849" y="2111"/>
              <a:ext cx="2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538" y="2111"/>
              <a:ext cx="2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 flipH="1">
              <a:off x="748" y="2247"/>
              <a:ext cx="135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844" y="1803"/>
              <a:ext cx="25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O</a:t>
              </a:r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 flipV="1">
              <a:off x="973" y="2024"/>
              <a:ext cx="0" cy="13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1118" y="2266"/>
              <a:ext cx="300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Cl</a:t>
              </a:r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1062" y="2299"/>
              <a:ext cx="90" cy="5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692" y="2378"/>
              <a:ext cx="2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H</a:t>
              </a: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866" y="2336"/>
              <a:ext cx="52" cy="89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1168" y="1656"/>
              <a:ext cx="300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Al</a:t>
              </a: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V="1">
              <a:off x="1435" y="1524"/>
              <a:ext cx="105" cy="179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 flipV="1">
              <a:off x="1383" y="1256"/>
              <a:ext cx="157" cy="26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V="1">
              <a:off x="1383" y="1100"/>
              <a:ext cx="269" cy="15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 flipH="1" flipV="1">
              <a:off x="1081" y="1175"/>
              <a:ext cx="302" cy="8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1262" y="1965"/>
              <a:ext cx="2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H</a:t>
              </a: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1386" y="1878"/>
              <a:ext cx="0" cy="13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496" y="1516"/>
              <a:ext cx="280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Li</a:t>
              </a:r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1430" y="1848"/>
              <a:ext cx="300" cy="8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 flipV="1">
              <a:off x="1730" y="1847"/>
              <a:ext cx="300" cy="8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 flipV="1">
              <a:off x="2030" y="1538"/>
              <a:ext cx="0" cy="309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2030" y="1847"/>
              <a:ext cx="269" cy="15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 flipH="1">
              <a:off x="1008" y="1824"/>
              <a:ext cx="24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Rectangle 24"/>
            <p:cNvSpPr>
              <a:spLocks noChangeArrowheads="1"/>
            </p:cNvSpPr>
            <p:nvPr/>
          </p:nvSpPr>
          <p:spPr bwMode="auto">
            <a:xfrm>
              <a:off x="666" y="1382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/>
                <a:t>+</a:t>
              </a:r>
            </a:p>
          </p:txBody>
        </p:sp>
        <p:sp>
          <p:nvSpPr>
            <p:cNvPr id="21529" name="Rectangle 25"/>
            <p:cNvSpPr>
              <a:spLocks noChangeArrowheads="1"/>
            </p:cNvSpPr>
            <p:nvPr/>
          </p:nvSpPr>
          <p:spPr bwMode="auto">
            <a:xfrm>
              <a:off x="1076" y="1533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-</a:t>
              </a:r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>
              <a:off x="2688" y="1968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Rectangle 27"/>
            <p:cNvSpPr>
              <a:spLocks noChangeArrowheads="1"/>
            </p:cNvSpPr>
            <p:nvPr/>
          </p:nvSpPr>
          <p:spPr bwMode="auto">
            <a:xfrm>
              <a:off x="2774" y="1574"/>
              <a:ext cx="5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/>
                <a:t>H</a:t>
              </a:r>
              <a:r>
                <a:rPr lang="en-US" sz="2400" baseline="-25000"/>
                <a:t>3</a:t>
              </a:r>
              <a:r>
                <a:rPr lang="en-US" sz="2400"/>
                <a:t>O</a:t>
              </a:r>
              <a:r>
                <a:rPr lang="en-US" sz="2400" baseline="30000"/>
                <a:t>+</a:t>
              </a:r>
            </a:p>
          </p:txBody>
        </p:sp>
        <p:sp>
          <p:nvSpPr>
            <p:cNvPr id="21532" name="Rectangle 28"/>
            <p:cNvSpPr>
              <a:spLocks noChangeArrowheads="1"/>
            </p:cNvSpPr>
            <p:nvPr/>
          </p:nvSpPr>
          <p:spPr bwMode="auto">
            <a:xfrm>
              <a:off x="4401" y="2063"/>
              <a:ext cx="2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4090" y="2063"/>
              <a:ext cx="2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 flipH="1">
              <a:off x="4300" y="2199"/>
              <a:ext cx="135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4396" y="1755"/>
              <a:ext cx="25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O</a:t>
              </a:r>
            </a:p>
          </p:txBody>
        </p:sp>
        <p:sp>
          <p:nvSpPr>
            <p:cNvPr id="21536" name="Line 32"/>
            <p:cNvSpPr>
              <a:spLocks noChangeShapeType="1"/>
            </p:cNvSpPr>
            <p:nvPr/>
          </p:nvSpPr>
          <p:spPr bwMode="auto">
            <a:xfrm flipV="1">
              <a:off x="4525" y="1976"/>
              <a:ext cx="0" cy="13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4670" y="2218"/>
              <a:ext cx="300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Cl</a:t>
              </a:r>
            </a:p>
          </p:txBody>
        </p:sp>
        <p:sp>
          <p:nvSpPr>
            <p:cNvPr id="21538" name="Line 34"/>
            <p:cNvSpPr>
              <a:spLocks noChangeShapeType="1"/>
            </p:cNvSpPr>
            <p:nvPr/>
          </p:nvSpPr>
          <p:spPr bwMode="auto">
            <a:xfrm>
              <a:off x="4614" y="2251"/>
              <a:ext cx="90" cy="5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4244" y="2330"/>
              <a:ext cx="2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H</a:t>
              </a:r>
            </a:p>
          </p:txBody>
        </p:sp>
        <p:sp>
          <p:nvSpPr>
            <p:cNvPr id="21540" name="Line 36"/>
            <p:cNvSpPr>
              <a:spLocks noChangeShapeType="1"/>
            </p:cNvSpPr>
            <p:nvPr/>
          </p:nvSpPr>
          <p:spPr bwMode="auto">
            <a:xfrm flipH="1">
              <a:off x="4418" y="2288"/>
              <a:ext cx="52" cy="89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37"/>
            <p:cNvSpPr>
              <a:spLocks noChangeShapeType="1"/>
            </p:cNvSpPr>
            <p:nvPr/>
          </p:nvSpPr>
          <p:spPr bwMode="auto">
            <a:xfrm flipV="1">
              <a:off x="4608" y="1776"/>
              <a:ext cx="96" cy="4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Rectangle 38"/>
            <p:cNvSpPr>
              <a:spLocks noChangeArrowheads="1"/>
            </p:cNvSpPr>
            <p:nvPr/>
          </p:nvSpPr>
          <p:spPr bwMode="auto">
            <a:xfrm>
              <a:off x="4661" y="1644"/>
              <a:ext cx="2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/>
                <a:t>H</a:t>
              </a:r>
            </a:p>
          </p:txBody>
        </p:sp>
        <p:sp>
          <p:nvSpPr>
            <p:cNvPr id="21543" name="Line 39"/>
            <p:cNvSpPr>
              <a:spLocks noChangeShapeType="1"/>
            </p:cNvSpPr>
            <p:nvPr/>
          </p:nvSpPr>
          <p:spPr bwMode="auto">
            <a:xfrm flipH="1">
              <a:off x="3312" y="2496"/>
              <a:ext cx="816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Rectangle 40"/>
            <p:cNvSpPr>
              <a:spLocks noChangeArrowheads="1"/>
            </p:cNvSpPr>
            <p:nvPr/>
          </p:nvSpPr>
          <p:spPr bwMode="auto">
            <a:xfrm>
              <a:off x="2625" y="3071"/>
              <a:ext cx="2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1545" name="Rectangle 41"/>
            <p:cNvSpPr>
              <a:spLocks noChangeArrowheads="1"/>
            </p:cNvSpPr>
            <p:nvPr/>
          </p:nvSpPr>
          <p:spPr bwMode="auto">
            <a:xfrm>
              <a:off x="2314" y="3071"/>
              <a:ext cx="2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21546" name="Line 42"/>
            <p:cNvSpPr>
              <a:spLocks noChangeShapeType="1"/>
            </p:cNvSpPr>
            <p:nvPr/>
          </p:nvSpPr>
          <p:spPr bwMode="auto">
            <a:xfrm flipH="1">
              <a:off x="2524" y="3207"/>
              <a:ext cx="135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Rectangle 43"/>
            <p:cNvSpPr>
              <a:spLocks noChangeArrowheads="1"/>
            </p:cNvSpPr>
            <p:nvPr/>
          </p:nvSpPr>
          <p:spPr bwMode="auto">
            <a:xfrm>
              <a:off x="2620" y="2763"/>
              <a:ext cx="25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O</a:t>
              </a:r>
            </a:p>
          </p:txBody>
        </p:sp>
        <p:sp>
          <p:nvSpPr>
            <p:cNvPr id="21548" name="Line 44"/>
            <p:cNvSpPr>
              <a:spLocks noChangeShapeType="1"/>
            </p:cNvSpPr>
            <p:nvPr/>
          </p:nvSpPr>
          <p:spPr bwMode="auto">
            <a:xfrm flipV="1">
              <a:off x="2760" y="2984"/>
              <a:ext cx="0" cy="13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Rectangle 45"/>
            <p:cNvSpPr>
              <a:spLocks noChangeArrowheads="1"/>
            </p:cNvSpPr>
            <p:nvPr/>
          </p:nvSpPr>
          <p:spPr bwMode="auto">
            <a:xfrm>
              <a:off x="2919" y="3226"/>
              <a:ext cx="2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300" b="1">
                  <a:solidFill>
                    <a:srgbClr val="000000"/>
                  </a:solidFill>
                  <a:latin typeface="Arial" pitchFamily="34" charset="0"/>
                </a:rPr>
                <a:t>H</a:t>
              </a:r>
            </a:p>
          </p:txBody>
        </p:sp>
        <p:sp>
          <p:nvSpPr>
            <p:cNvPr id="21550" name="Line 46"/>
            <p:cNvSpPr>
              <a:spLocks noChangeShapeType="1"/>
            </p:cNvSpPr>
            <p:nvPr/>
          </p:nvSpPr>
          <p:spPr bwMode="auto">
            <a:xfrm>
              <a:off x="2838" y="3259"/>
              <a:ext cx="90" cy="5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47"/>
            <p:cNvSpPr>
              <a:spLocks noChangeShapeType="1"/>
            </p:cNvSpPr>
            <p:nvPr/>
          </p:nvSpPr>
          <p:spPr bwMode="auto">
            <a:xfrm flipV="1">
              <a:off x="2712" y="2984"/>
              <a:ext cx="0" cy="13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288925" y="227013"/>
            <a:ext cx="8577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 OF THE INTERMEDIATE</a:t>
            </a: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6842125" y="2727325"/>
            <a:ext cx="27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:</a:t>
            </a:r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6977063" y="2481263"/>
            <a:ext cx="37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..</a:t>
            </a:r>
          </a:p>
        </p:txBody>
      </p:sp>
      <p:sp>
        <p:nvSpPr>
          <p:cNvPr id="21556" name="Arc 52"/>
          <p:cNvSpPr>
            <a:spLocks/>
          </p:cNvSpPr>
          <p:nvPr/>
        </p:nvSpPr>
        <p:spPr bwMode="auto">
          <a:xfrm>
            <a:off x="6859588" y="2973388"/>
            <a:ext cx="215900" cy="287337"/>
          </a:xfrm>
          <a:custGeom>
            <a:avLst/>
            <a:gdLst>
              <a:gd name="G0" fmla="+- 21600 0 0"/>
              <a:gd name="G1" fmla="+- 19035 0 0"/>
              <a:gd name="G2" fmla="+- 21600 0 0"/>
              <a:gd name="T0" fmla="*/ 26795 w 26795"/>
              <a:gd name="T1" fmla="*/ 40001 h 40635"/>
              <a:gd name="T2" fmla="*/ 11391 w 26795"/>
              <a:gd name="T3" fmla="*/ 0 h 40635"/>
              <a:gd name="T4" fmla="*/ 21600 w 26795"/>
              <a:gd name="T5" fmla="*/ 19035 h 40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795" h="40635" fill="none" extrusionOk="0">
                <a:moveTo>
                  <a:pt x="26794" y="40000"/>
                </a:moveTo>
                <a:cubicBezTo>
                  <a:pt x="25095" y="40422"/>
                  <a:pt x="23350" y="40634"/>
                  <a:pt x="21600" y="40635"/>
                </a:cubicBezTo>
                <a:cubicBezTo>
                  <a:pt x="9670" y="40635"/>
                  <a:pt x="0" y="30964"/>
                  <a:pt x="0" y="19035"/>
                </a:cubicBezTo>
                <a:cubicBezTo>
                  <a:pt x="-1" y="11075"/>
                  <a:pt x="4376" y="3761"/>
                  <a:pt x="11390" y="-1"/>
                </a:cubicBezTo>
              </a:path>
              <a:path w="26795" h="40635" stroke="0" extrusionOk="0">
                <a:moveTo>
                  <a:pt x="26794" y="40000"/>
                </a:moveTo>
                <a:cubicBezTo>
                  <a:pt x="25095" y="40422"/>
                  <a:pt x="23350" y="40634"/>
                  <a:pt x="21600" y="40635"/>
                </a:cubicBezTo>
                <a:cubicBezTo>
                  <a:pt x="9670" y="40635"/>
                  <a:pt x="0" y="30964"/>
                  <a:pt x="0" y="19035"/>
                </a:cubicBezTo>
                <a:cubicBezTo>
                  <a:pt x="-1" y="11075"/>
                  <a:pt x="4376" y="3761"/>
                  <a:pt x="11390" y="-1"/>
                </a:cubicBezTo>
                <a:lnTo>
                  <a:pt x="21600" y="19035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7" name="Arc 53"/>
          <p:cNvSpPr>
            <a:spLocks/>
          </p:cNvSpPr>
          <p:nvPr/>
        </p:nvSpPr>
        <p:spPr bwMode="auto">
          <a:xfrm>
            <a:off x="7418388" y="3429000"/>
            <a:ext cx="431800" cy="228600"/>
          </a:xfrm>
          <a:custGeom>
            <a:avLst/>
            <a:gdLst>
              <a:gd name="G0" fmla="+- 16764 0 0"/>
              <a:gd name="G1" fmla="+- 21600 0 0"/>
              <a:gd name="G2" fmla="+- 21600 0 0"/>
              <a:gd name="T0" fmla="*/ 0 w 38364"/>
              <a:gd name="T1" fmla="*/ 7979 h 21600"/>
              <a:gd name="T2" fmla="*/ 38364 w 38364"/>
              <a:gd name="T3" fmla="*/ 21600 h 21600"/>
              <a:gd name="T4" fmla="*/ 16764 w 3836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64" h="21600" fill="none" extrusionOk="0">
                <a:moveTo>
                  <a:pt x="0" y="7979"/>
                </a:moveTo>
                <a:cubicBezTo>
                  <a:pt x="4101" y="2931"/>
                  <a:pt x="10259" y="-1"/>
                  <a:pt x="16764" y="0"/>
                </a:cubicBezTo>
                <a:cubicBezTo>
                  <a:pt x="28693" y="0"/>
                  <a:pt x="38364" y="9670"/>
                  <a:pt x="38364" y="21600"/>
                </a:cubicBezTo>
              </a:path>
              <a:path w="38364" h="21600" stroke="0" extrusionOk="0">
                <a:moveTo>
                  <a:pt x="0" y="7979"/>
                </a:moveTo>
                <a:cubicBezTo>
                  <a:pt x="4101" y="2931"/>
                  <a:pt x="10259" y="-1"/>
                  <a:pt x="16764" y="0"/>
                </a:cubicBezTo>
                <a:cubicBezTo>
                  <a:pt x="28693" y="0"/>
                  <a:pt x="38364" y="9670"/>
                  <a:pt x="38364" y="21600"/>
                </a:cubicBezTo>
                <a:lnTo>
                  <a:pt x="16764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Rectangle 54"/>
          <p:cNvSpPr>
            <a:spLocks noChangeArrowheads="1"/>
          </p:cNvSpPr>
          <p:nvPr/>
        </p:nvSpPr>
        <p:spPr bwMode="auto">
          <a:xfrm>
            <a:off x="4479925" y="1173163"/>
            <a:ext cx="3243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Aqueous acid breaks the</a:t>
            </a:r>
          </a:p>
          <a:p>
            <a:r>
              <a:rPr lang="en-US" sz="2000"/>
              <a:t>complex apart.</a:t>
            </a:r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5165725" y="4937125"/>
            <a:ext cx="108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+  LiCl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11150" y="1225550"/>
            <a:ext cx="8216900" cy="17399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41325" y="212725"/>
            <a:ext cx="816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DIBALH ALSO REDUCES ALDEHYDES AND KETONES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41325" y="1279525"/>
            <a:ext cx="75485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The main feature of DIBALH is that it reacts only </a:t>
            </a:r>
          </a:p>
          <a:p>
            <a:r>
              <a:rPr lang="en-US" sz="2400">
                <a:solidFill>
                  <a:srgbClr val="CC0000"/>
                </a:solidFill>
              </a:rPr>
              <a:t>ONCE</a:t>
            </a:r>
            <a:r>
              <a:rPr lang="en-US" sz="2400"/>
              <a:t>  to form a stable tetrahedral complex. </a:t>
            </a:r>
          </a:p>
          <a:p>
            <a:r>
              <a:rPr lang="en-US" sz="2400"/>
              <a:t>Since the complex doesn’t fall apart until workup, </a:t>
            </a:r>
          </a:p>
          <a:p>
            <a:r>
              <a:rPr lang="en-US" sz="2400"/>
              <a:t>a second reduction is avoided.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82600" y="3565525"/>
            <a:ext cx="83502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Aldehydes and ketones only need one hydride to be </a:t>
            </a:r>
          </a:p>
          <a:p>
            <a:r>
              <a:rPr lang="en-US" sz="2400"/>
              <a:t>fully reduced …...</a:t>
            </a:r>
          </a:p>
          <a:p>
            <a:r>
              <a:rPr lang="en-US" sz="2400"/>
              <a:t>      therefore, DIBAL-H reduces aldehydes and ketones.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41325" y="5089525"/>
            <a:ext cx="7966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With esters, acid chlorides and acids, more than one</a:t>
            </a:r>
          </a:p>
          <a:p>
            <a:r>
              <a:rPr lang="en-US" sz="2400"/>
              <a:t>hydride is required. Since DIBAL-H reacts only once,</a:t>
            </a:r>
          </a:p>
          <a:p>
            <a:r>
              <a:rPr lang="en-US" sz="2400"/>
              <a:t>they are not fully reduced, stopping at the aldehyde.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8750" y="2673350"/>
            <a:ext cx="8750300" cy="20447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36525" y="3122613"/>
            <a:ext cx="8702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  ORGANOMETALLIC COMPOUNDS</a:t>
            </a:r>
          </a:p>
          <a:p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WITH ESTERS AND ACID CHLORIDES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/>
          </p:cNvGraphicFramePr>
          <p:nvPr/>
        </p:nvGraphicFramePr>
        <p:xfrm>
          <a:off x="1292225" y="2057400"/>
          <a:ext cx="653573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ISIS/Draw Sketch" r:id="rId3" imgW="3438360" imgH="1847520" progId="ISISServer">
                  <p:embed/>
                </p:oleObj>
              </mc:Choice>
              <mc:Fallback>
                <p:oleObj name="ISIS/Draw Sketch" r:id="rId3" imgW="3438360" imgH="1847520" progId="ISISServer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2057400"/>
                        <a:ext cx="653573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2819400" y="26670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819400" y="484187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184525" y="2239963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R’Li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132138" y="2679700"/>
            <a:ext cx="80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ether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184525" y="4449763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R’Li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132138" y="4889500"/>
            <a:ext cx="80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ether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173788" y="4660900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+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746125" y="1462088"/>
            <a:ext cx="2533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Acid Chloride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746125" y="3748088"/>
            <a:ext cx="110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Ester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752600" y="4643438"/>
            <a:ext cx="685800" cy="68580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1752600" y="2497138"/>
            <a:ext cx="685800" cy="68580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93725" y="227013"/>
            <a:ext cx="7916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RLi </a:t>
            </a:r>
            <a:r>
              <a:rPr lang="en-US" sz="3600" baseline="-25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Esters and Acid Chlorides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927725" y="5592763"/>
            <a:ext cx="1735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two alcohols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1127125" y="5668963"/>
            <a:ext cx="1131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cleaves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032125" y="746125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9900"/>
                </a:solidFill>
              </a:rPr>
              <a:t>( also RMgX )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483350" y="920750"/>
            <a:ext cx="1968500" cy="825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6461125" y="1020763"/>
            <a:ext cx="196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REACT TWICE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6537325" y="1325563"/>
            <a:ext cx="181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two RLi react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4997450" y="2292350"/>
            <a:ext cx="977900" cy="673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831850" y="2292350"/>
            <a:ext cx="977900" cy="673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7350" y="1454150"/>
            <a:ext cx="8369300" cy="1968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431925" y="122238"/>
            <a:ext cx="6116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ACID  CHLORIDE  SYNTHESIS</a:t>
            </a:r>
          </a:p>
        </p:txBody>
      </p: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822325" y="2239963"/>
            <a:ext cx="7429500" cy="884237"/>
            <a:chOff x="518" y="1411"/>
            <a:chExt cx="4680" cy="557"/>
          </a:xfrm>
        </p:grpSpPr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518" y="1526"/>
              <a:ext cx="15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/>
                <a:t>R-OH   +   SOCl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206" y="1526"/>
              <a:ext cx="19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/>
                <a:t>R-Cl   +   SO</a:t>
              </a:r>
              <a:r>
                <a:rPr lang="en-US" sz="2400" baseline="-25000"/>
                <a:t>2 </a:t>
              </a:r>
              <a:r>
                <a:rPr lang="en-US" sz="2400"/>
                <a:t>  +   HCl</a:t>
              </a: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438" y="1641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b="1">
                  <a:latin typeface="Symbol" pitchFamily="18" charset="2"/>
                </a:rPr>
                <a:t>D</a:t>
              </a: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2150" y="1411"/>
              <a:ext cx="7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/>
                <a:t>benzene</a:t>
              </a:r>
            </a:p>
          </p:txBody>
        </p:sp>
      </p:grp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803525" y="563563"/>
            <a:ext cx="2740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THIONYL CHLORIDE</a:t>
            </a:r>
          </a:p>
        </p:txBody>
      </p: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938213" y="4267200"/>
            <a:ext cx="7294562" cy="1066800"/>
            <a:chOff x="591" y="2688"/>
            <a:chExt cx="4595" cy="672"/>
          </a:xfrm>
        </p:grpSpPr>
        <p:graphicFrame>
          <p:nvGraphicFramePr>
            <p:cNvPr id="4109" name="Object 13"/>
            <p:cNvGraphicFramePr>
              <a:graphicFrameLocks/>
            </p:cNvGraphicFramePr>
            <p:nvPr/>
          </p:nvGraphicFramePr>
          <p:xfrm>
            <a:off x="591" y="2688"/>
            <a:ext cx="792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0" name="ISIS/Draw Sketch" r:id="rId3" imgW="704520" imgH="599760" progId="ISISServer">
                    <p:embed/>
                  </p:oleObj>
                </mc:Choice>
                <mc:Fallback>
                  <p:oleObj name="ISIS/Draw Sketch" r:id="rId3" imgW="704520" imgH="599760" progId="ISISServer">
                    <p:embed/>
                    <p:pic>
                      <p:nvPicPr>
                        <p:cNvPr id="0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" y="2688"/>
                          <a:ext cx="792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0" name="Object 14"/>
            <p:cNvGraphicFramePr>
              <a:graphicFrameLocks/>
            </p:cNvGraphicFramePr>
            <p:nvPr/>
          </p:nvGraphicFramePr>
          <p:xfrm>
            <a:off x="3063" y="2688"/>
            <a:ext cx="705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1" name="ISIS/Draw Sketch" r:id="rId5" imgW="628560" imgH="599760" progId="ISISServer">
                    <p:embed/>
                  </p:oleObj>
                </mc:Choice>
                <mc:Fallback>
                  <p:oleObj name="ISIS/Draw Sketch" r:id="rId5" imgW="628560" imgH="599760" progId="ISISServer">
                    <p:embed/>
                    <p:pic>
                      <p:nvPicPr>
                        <p:cNvPr id="0" name="Object 1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3" y="2688"/>
                          <a:ext cx="705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1249" y="2881"/>
              <a:ext cx="9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/>
                <a:t>+   SOCl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2256" y="3009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3734" y="2881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/>
                <a:t>+   SO</a:t>
              </a:r>
              <a:r>
                <a:rPr lang="en-US" sz="2400" baseline="-25000"/>
                <a:t>2 </a:t>
              </a:r>
              <a:r>
                <a:rPr lang="en-US" sz="2400"/>
                <a:t>  +   HCl</a:t>
              </a: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2438" y="2985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b="1">
                  <a:latin typeface="Symbol" pitchFamily="18" charset="2"/>
                </a:rPr>
                <a:t>D</a:t>
              </a: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2150" y="2755"/>
              <a:ext cx="7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/>
                <a:t>benzene</a:t>
              </a:r>
            </a:p>
          </p:txBody>
        </p:sp>
      </p:grp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746125" y="3641725"/>
            <a:ext cx="707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The -OH group of an acid reacts the same way.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746125" y="1584325"/>
            <a:ext cx="682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Chapter 12, Section 12.4, pp.  12-24 to 12-27.</a:t>
            </a: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1447800" y="5392738"/>
            <a:ext cx="0" cy="533400"/>
          </a:xfrm>
          <a:prstGeom prst="line">
            <a:avLst/>
          </a:prstGeom>
          <a:noFill/>
          <a:ln w="12700">
            <a:solidFill>
              <a:srgbClr val="777777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752475" y="5886450"/>
            <a:ext cx="1479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777777"/>
                </a:solidFill>
              </a:rPr>
              <a:t>RLi  +  CO</a:t>
            </a:r>
            <a:r>
              <a:rPr lang="en-US" sz="2000" baseline="-25000">
                <a:solidFill>
                  <a:srgbClr val="777777"/>
                </a:solidFill>
              </a:rPr>
              <a:t>2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441325" y="1096963"/>
            <a:ext cx="3913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RECALL THIONYL CHLORIDE: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2498725" y="5919788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Recall how to</a:t>
            </a:r>
          </a:p>
          <a:p>
            <a:r>
              <a:rPr lang="en-US"/>
              <a:t>make an acid?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2444750" y="5797550"/>
            <a:ext cx="18923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1279525" y="3024188"/>
            <a:ext cx="993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alcohol</a:t>
            </a: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5394325" y="3024188"/>
            <a:ext cx="167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alkyl chloride</a:t>
            </a: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93725" y="5005388"/>
            <a:ext cx="66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acid</a:t>
            </a: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4479925" y="5005388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acid</a:t>
            </a:r>
          </a:p>
          <a:p>
            <a:r>
              <a:rPr lang="en-US">
                <a:solidFill>
                  <a:srgbClr val="CC0000"/>
                </a:solidFill>
              </a:rPr>
              <a:t>chloride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092950" y="1606550"/>
            <a:ext cx="1892300" cy="18161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1600" y="268288"/>
            <a:ext cx="8955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RMgX  with  Esters  and  Acid Chlorides </a:t>
            </a:r>
          </a:p>
        </p:txBody>
      </p:sp>
      <p:graphicFrame>
        <p:nvGraphicFramePr>
          <p:cNvPr id="25604" name="Object 4"/>
          <p:cNvGraphicFramePr>
            <a:graphicFrameLocks/>
          </p:cNvGraphicFramePr>
          <p:nvPr/>
        </p:nvGraphicFramePr>
        <p:xfrm>
          <a:off x="2106613" y="1571625"/>
          <a:ext cx="4487862" cy="472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ISIS/Draw Sketch" r:id="rId3" imgW="2523960" imgH="2657160" progId="ISISServer">
                  <p:embed/>
                </p:oleObj>
              </mc:Choice>
              <mc:Fallback>
                <p:oleObj name="ISIS/Draw Sketch" r:id="rId3" imgW="2523960" imgH="2657160" progId="ISISServer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1571625"/>
                        <a:ext cx="4487862" cy="472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733800" y="2438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5715000" y="2819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581400" y="4114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743200" y="4572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Arc 9"/>
          <p:cNvSpPr>
            <a:spLocks/>
          </p:cNvSpPr>
          <p:nvPr/>
        </p:nvSpPr>
        <p:spPr bwMode="auto">
          <a:xfrm>
            <a:off x="5868988" y="2514600"/>
            <a:ext cx="381000" cy="3048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699125" y="5622925"/>
            <a:ext cx="235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Reacts Twice !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760913" y="4556125"/>
            <a:ext cx="119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ketone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376863" y="16192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734050" y="16192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422525" y="33718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2779713" y="33718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5529263" y="13795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2574925" y="31210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5943600" y="4724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21" name="Group 21"/>
          <p:cNvGrpSpPr>
            <a:grpSpLocks/>
          </p:cNvGrpSpPr>
          <p:nvPr/>
        </p:nvGrpSpPr>
        <p:grpSpPr bwMode="auto">
          <a:xfrm>
            <a:off x="5957888" y="4578350"/>
            <a:ext cx="1354137" cy="701675"/>
            <a:chOff x="3753" y="2884"/>
            <a:chExt cx="853" cy="442"/>
          </a:xfrm>
        </p:grpSpPr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3753" y="2884"/>
              <a:ext cx="7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doesn’t </a:t>
              </a:r>
            </a:p>
          </p:txBody>
        </p:sp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3753" y="3076"/>
              <a:ext cx="8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stop here</a:t>
              </a:r>
            </a:p>
          </p:txBody>
        </p:sp>
      </p:grp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156325" y="3840163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+</a:t>
            </a:r>
          </a:p>
        </p:txBody>
      </p:sp>
      <p:grpSp>
        <p:nvGrpSpPr>
          <p:cNvPr id="25625" name="Group 25"/>
          <p:cNvGrpSpPr>
            <a:grpSpLocks/>
          </p:cNvGrpSpPr>
          <p:nvPr/>
        </p:nvGrpSpPr>
        <p:grpSpPr bwMode="auto">
          <a:xfrm>
            <a:off x="6689725" y="3595688"/>
            <a:ext cx="760413" cy="641350"/>
            <a:chOff x="4214" y="2265"/>
            <a:chExt cx="479" cy="404"/>
          </a:xfrm>
        </p:grpSpPr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4214" y="2419"/>
              <a:ext cx="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Arial" pitchFamily="34" charset="0"/>
                </a:rPr>
                <a:t>R’O</a:t>
              </a:r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4502" y="2265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b="1"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5628" name="Group 28"/>
          <p:cNvGrpSpPr>
            <a:grpSpLocks/>
          </p:cNvGrpSpPr>
          <p:nvPr/>
        </p:nvGrpSpPr>
        <p:grpSpPr bwMode="auto">
          <a:xfrm>
            <a:off x="974725" y="3595688"/>
            <a:ext cx="760413" cy="641350"/>
            <a:chOff x="614" y="2265"/>
            <a:chExt cx="479" cy="404"/>
          </a:xfrm>
        </p:grpSpPr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>
              <a:off x="614" y="2419"/>
              <a:ext cx="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Arial" pitchFamily="34" charset="0"/>
                </a:rPr>
                <a:t>R’O</a:t>
              </a:r>
            </a:p>
          </p:txBody>
        </p:sp>
        <p:sp>
          <p:nvSpPr>
            <p:cNvPr id="25627" name="Rectangle 27"/>
            <p:cNvSpPr>
              <a:spLocks noChangeArrowheads="1"/>
            </p:cNvSpPr>
            <p:nvPr/>
          </p:nvSpPr>
          <p:spPr bwMode="auto">
            <a:xfrm>
              <a:off x="902" y="2265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b="1">
                  <a:latin typeface="Arial" pitchFamily="34" charset="0"/>
                </a:rPr>
                <a:t>-</a:t>
              </a:r>
            </a:p>
          </p:txBody>
        </p:sp>
      </p:grp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898525" y="5516563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R’-OH</a:t>
            </a:r>
          </a:p>
        </p:txBody>
      </p:sp>
      <p:sp>
        <p:nvSpPr>
          <p:cNvPr id="25630" name="Arc 30"/>
          <p:cNvSpPr>
            <a:spLocks/>
          </p:cNvSpPr>
          <p:nvPr/>
        </p:nvSpPr>
        <p:spPr bwMode="auto">
          <a:xfrm>
            <a:off x="5264150" y="1830388"/>
            <a:ext cx="273050" cy="304800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25807 w 25807"/>
              <a:gd name="T1" fmla="*/ 42785 h 43199"/>
              <a:gd name="T2" fmla="*/ 21450 w 25807"/>
              <a:gd name="T3" fmla="*/ 0 h 43199"/>
              <a:gd name="T4" fmla="*/ 21600 w 25807"/>
              <a:gd name="T5" fmla="*/ 21599 h 4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07" h="43199" fill="none" extrusionOk="0">
                <a:moveTo>
                  <a:pt x="25807" y="42785"/>
                </a:moveTo>
                <a:cubicBezTo>
                  <a:pt x="24421" y="43060"/>
                  <a:pt x="23012" y="43198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9728"/>
                  <a:pt x="9579" y="81"/>
                  <a:pt x="21449" y="-1"/>
                </a:cubicBezTo>
              </a:path>
              <a:path w="25807" h="43199" stroke="0" extrusionOk="0">
                <a:moveTo>
                  <a:pt x="25807" y="42785"/>
                </a:moveTo>
                <a:cubicBezTo>
                  <a:pt x="24421" y="43060"/>
                  <a:pt x="23012" y="43198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9728"/>
                  <a:pt x="9579" y="81"/>
                  <a:pt x="21449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3108325" y="82232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( also R-Li )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223125" y="1706563"/>
            <a:ext cx="16843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Tetrahedral</a:t>
            </a:r>
          </a:p>
          <a:p>
            <a:r>
              <a:rPr lang="en-US" sz="2000"/>
              <a:t>complex not</a:t>
            </a:r>
          </a:p>
          <a:p>
            <a:r>
              <a:rPr lang="en-US" sz="2000"/>
              <a:t>stable -</a:t>
            </a:r>
          </a:p>
          <a:p>
            <a:r>
              <a:rPr lang="en-US" sz="2000"/>
              <a:t>weak O-Mg</a:t>
            </a:r>
          </a:p>
          <a:p>
            <a:r>
              <a:rPr lang="en-US" sz="2000"/>
              <a:t>bond.</a:t>
            </a: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6994525" y="1249363"/>
            <a:ext cx="2020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DECOMPOSES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578350" y="2749550"/>
            <a:ext cx="3949700" cy="20447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7" name="Object 3"/>
          <p:cNvGraphicFramePr>
            <a:graphicFrameLocks/>
          </p:cNvGraphicFramePr>
          <p:nvPr/>
        </p:nvGraphicFramePr>
        <p:xfrm>
          <a:off x="1322388" y="2295525"/>
          <a:ext cx="2640012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ISIS/Draw Sketch" r:id="rId3" imgW="790560" imgH="885600" progId="ISISServer">
                  <p:embed/>
                </p:oleObj>
              </mc:Choice>
              <mc:Fallback>
                <p:oleObj name="ISIS/Draw Sketch" r:id="rId3" imgW="790560" imgH="885600" progId="ISISServer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2295525"/>
                        <a:ext cx="2640012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25908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193925" y="2605088"/>
            <a:ext cx="40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..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965325" y="2986088"/>
            <a:ext cx="29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: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574925" y="2986088"/>
            <a:ext cx="29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: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736725" y="2636838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-</a:t>
            </a:r>
          </a:p>
        </p:txBody>
      </p:sp>
      <p:sp>
        <p:nvSpPr>
          <p:cNvPr id="26633" name="Arc 9"/>
          <p:cNvSpPr>
            <a:spLocks/>
          </p:cNvSpPr>
          <p:nvPr/>
        </p:nvSpPr>
        <p:spPr bwMode="auto">
          <a:xfrm>
            <a:off x="1830388" y="3290888"/>
            <a:ext cx="269875" cy="442912"/>
          </a:xfrm>
          <a:custGeom>
            <a:avLst/>
            <a:gdLst>
              <a:gd name="G0" fmla="+- 21600 0 0"/>
              <a:gd name="G1" fmla="+- 20273 0 0"/>
              <a:gd name="G2" fmla="+- 21600 0 0"/>
              <a:gd name="T0" fmla="*/ 25517 w 25517"/>
              <a:gd name="T1" fmla="*/ 41515 h 41873"/>
              <a:gd name="T2" fmla="*/ 14147 w 25517"/>
              <a:gd name="T3" fmla="*/ 0 h 41873"/>
              <a:gd name="T4" fmla="*/ 21600 w 25517"/>
              <a:gd name="T5" fmla="*/ 20273 h 4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517" h="41873" fill="none" extrusionOk="0">
                <a:moveTo>
                  <a:pt x="25516" y="41514"/>
                </a:moveTo>
                <a:cubicBezTo>
                  <a:pt x="24224" y="41753"/>
                  <a:pt x="22913" y="41872"/>
                  <a:pt x="21600" y="41873"/>
                </a:cubicBezTo>
                <a:cubicBezTo>
                  <a:pt x="9670" y="41873"/>
                  <a:pt x="0" y="32202"/>
                  <a:pt x="0" y="20273"/>
                </a:cubicBezTo>
                <a:cubicBezTo>
                  <a:pt x="-1" y="11217"/>
                  <a:pt x="5647" y="3124"/>
                  <a:pt x="14146" y="-1"/>
                </a:cubicBezTo>
              </a:path>
              <a:path w="25517" h="41873" stroke="0" extrusionOk="0">
                <a:moveTo>
                  <a:pt x="25516" y="41514"/>
                </a:moveTo>
                <a:cubicBezTo>
                  <a:pt x="24224" y="41753"/>
                  <a:pt x="22913" y="41872"/>
                  <a:pt x="21600" y="41873"/>
                </a:cubicBezTo>
                <a:cubicBezTo>
                  <a:pt x="9670" y="41873"/>
                  <a:pt x="0" y="32202"/>
                  <a:pt x="0" y="20273"/>
                </a:cubicBezTo>
                <a:cubicBezTo>
                  <a:pt x="-1" y="11217"/>
                  <a:pt x="5647" y="3124"/>
                  <a:pt x="14146" y="-1"/>
                </a:cubicBezTo>
                <a:lnTo>
                  <a:pt x="21600" y="20273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Arc 10"/>
          <p:cNvSpPr>
            <a:spLocks/>
          </p:cNvSpPr>
          <p:nvPr/>
        </p:nvSpPr>
        <p:spPr bwMode="auto">
          <a:xfrm>
            <a:off x="2514600" y="4421188"/>
            <a:ext cx="152400" cy="608012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19797 w 21600"/>
              <a:gd name="T1" fmla="*/ 43124 h 43124"/>
              <a:gd name="T2" fmla="*/ 21375 w 21600"/>
              <a:gd name="T3" fmla="*/ 0 h 43124"/>
              <a:gd name="T4" fmla="*/ 21600 w 21600"/>
              <a:gd name="T5" fmla="*/ 21599 h 4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24" fill="none" extrusionOk="0">
                <a:moveTo>
                  <a:pt x="19797" y="43123"/>
                </a:moveTo>
                <a:cubicBezTo>
                  <a:pt x="8605" y="42186"/>
                  <a:pt x="0" y="32829"/>
                  <a:pt x="0" y="21599"/>
                </a:cubicBezTo>
                <a:cubicBezTo>
                  <a:pt x="-1" y="9757"/>
                  <a:pt x="9534" y="123"/>
                  <a:pt x="21375" y="0"/>
                </a:cubicBezTo>
              </a:path>
              <a:path w="21600" h="43124" stroke="0" extrusionOk="0">
                <a:moveTo>
                  <a:pt x="19797" y="43123"/>
                </a:moveTo>
                <a:cubicBezTo>
                  <a:pt x="8605" y="42186"/>
                  <a:pt x="0" y="32829"/>
                  <a:pt x="0" y="21599"/>
                </a:cubicBezTo>
                <a:cubicBezTo>
                  <a:pt x="-1" y="9757"/>
                  <a:pt x="9534" y="123"/>
                  <a:pt x="21375" y="0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819400" y="1905000"/>
            <a:ext cx="0" cy="762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498725" y="1173163"/>
            <a:ext cx="2589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bond is highly polar</a:t>
            </a:r>
          </a:p>
          <a:p>
            <a:r>
              <a:rPr lang="en-US" sz="2000">
                <a:solidFill>
                  <a:schemeClr val="accent2"/>
                </a:solidFill>
              </a:rPr>
              <a:t>- not strong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708525" y="2925763"/>
            <a:ext cx="37941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The tetrahedral intermediate</a:t>
            </a:r>
          </a:p>
          <a:p>
            <a:r>
              <a:rPr lang="en-US" sz="2000"/>
              <a:t>collapses easily, because the</a:t>
            </a:r>
          </a:p>
          <a:p>
            <a:r>
              <a:rPr lang="en-US" sz="2000"/>
              <a:t>bond to Li</a:t>
            </a:r>
            <a:r>
              <a:rPr lang="en-US" sz="2000" baseline="30000"/>
              <a:t>+</a:t>
            </a:r>
            <a:r>
              <a:rPr lang="en-US" sz="2000"/>
              <a:t> is not strong.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4708525" y="3992563"/>
            <a:ext cx="3235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The leaving group  RO</a:t>
            </a:r>
            <a:r>
              <a:rPr lang="en-US" sz="2000" baseline="30000"/>
              <a:t>-</a:t>
            </a:r>
            <a:r>
              <a:rPr lang="en-US" sz="2000"/>
              <a:t> is</a:t>
            </a:r>
          </a:p>
          <a:p>
            <a:r>
              <a:rPr lang="en-US" sz="2000"/>
              <a:t>expelled.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41325" y="227013"/>
            <a:ext cx="809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COLLAPSE OF THE INTERMEDIATE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403725" y="2392363"/>
            <a:ext cx="4294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DECOMPOSES &amp; REACTS AGAIN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4708525" y="5211763"/>
            <a:ext cx="36242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The complexes formed from</a:t>
            </a:r>
          </a:p>
          <a:p>
            <a:r>
              <a:rPr lang="en-US" sz="2000"/>
              <a:t>Grignard reagents react in</a:t>
            </a:r>
          </a:p>
          <a:p>
            <a:r>
              <a:rPr lang="en-US" sz="2000"/>
              <a:t>the same way. The bond to</a:t>
            </a:r>
          </a:p>
          <a:p>
            <a:r>
              <a:rPr lang="en-US" sz="2000"/>
              <a:t>Mg is not strong.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2362200" y="4953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279525" y="5745163"/>
            <a:ext cx="2825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breaks down and</a:t>
            </a:r>
          </a:p>
          <a:p>
            <a:r>
              <a:rPr lang="en-US" sz="2000">
                <a:solidFill>
                  <a:srgbClr val="009900"/>
                </a:solidFill>
              </a:rPr>
              <a:t>yields a ketone which</a:t>
            </a:r>
          </a:p>
          <a:p>
            <a:r>
              <a:rPr lang="en-US" sz="2000">
                <a:solidFill>
                  <a:srgbClr val="009900"/>
                </a:solidFill>
              </a:rPr>
              <a:t>reacts again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225550" y="2673350"/>
            <a:ext cx="6235700" cy="1968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36725" y="3001963"/>
            <a:ext cx="50165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/>
              <a:t>ORGANOCADMIUM</a:t>
            </a:r>
          </a:p>
          <a:p>
            <a:r>
              <a:rPr lang="en-US" sz="4000"/>
              <a:t>        REAGENTS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34950" y="2216150"/>
            <a:ext cx="8674100" cy="1816100"/>
          </a:xfrm>
          <a:prstGeom prst="rect">
            <a:avLst/>
          </a:prstGeom>
          <a:solidFill>
            <a:srgbClr val="99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673350" y="5492750"/>
            <a:ext cx="2425700" cy="977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6" name="Object 4"/>
          <p:cNvGraphicFramePr>
            <a:graphicFrameLocks/>
          </p:cNvGraphicFramePr>
          <p:nvPr/>
        </p:nvGraphicFramePr>
        <p:xfrm>
          <a:off x="393700" y="2825750"/>
          <a:ext cx="8270875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ISIS/Draw Sketch" r:id="rId4" imgW="4047840" imgH="1228680" progId="ISISServer">
                  <p:embed/>
                </p:oleObj>
              </mc:Choice>
              <mc:Fallback>
                <p:oleObj name="ISIS/Draw Sketch" r:id="rId4" imgW="4047840" imgH="1228680" progId="ISISServer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2825750"/>
                        <a:ext cx="8270875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898525" y="411163"/>
            <a:ext cx="67849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Ketone Synthesis  </a:t>
            </a:r>
          </a:p>
          <a:p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Organocadmium Reagents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581400" y="2971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4343400" y="5029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803525" y="5592763"/>
            <a:ext cx="218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FF0033"/>
                </a:solidFill>
              </a:rPr>
              <a:t>Less active than</a:t>
            </a:r>
          </a:p>
          <a:p>
            <a:r>
              <a:rPr lang="en-US" sz="2000">
                <a:solidFill>
                  <a:srgbClr val="FF0033"/>
                </a:solidFill>
              </a:rPr>
              <a:t>   RLi or RMgX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479925" y="3230563"/>
            <a:ext cx="2266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organocadmium</a:t>
            </a:r>
          </a:p>
          <a:p>
            <a:r>
              <a:rPr lang="en-US" sz="2000">
                <a:solidFill>
                  <a:schemeClr val="accent2"/>
                </a:solidFill>
              </a:rPr>
              <a:t>compound  R</a:t>
            </a:r>
            <a:r>
              <a:rPr lang="en-US" sz="2400" baseline="-25000">
                <a:solidFill>
                  <a:schemeClr val="accent2"/>
                </a:solidFill>
              </a:rPr>
              <a:t>2</a:t>
            </a:r>
            <a:r>
              <a:rPr lang="en-US" sz="2000">
                <a:solidFill>
                  <a:schemeClr val="accent2"/>
                </a:solidFill>
              </a:rPr>
              <a:t>Cd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003925" y="5897563"/>
            <a:ext cx="164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reacts once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/>
          </p:cNvGraphicFramePr>
          <p:nvPr/>
        </p:nvGraphicFramePr>
        <p:xfrm>
          <a:off x="398463" y="1819275"/>
          <a:ext cx="6853237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ISIS/Draw Sketch" r:id="rId3" imgW="3800160" imgH="2114280" progId="ISISServer">
                  <p:embed/>
                </p:oleObj>
              </mc:Choice>
              <mc:Fallback>
                <p:oleObj name="ISIS/Draw Sketch" r:id="rId3" imgW="3800160" imgH="2114280" progId="ISISServer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1819275"/>
                        <a:ext cx="6853237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3581400" y="2514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Arc 4"/>
          <p:cNvSpPr>
            <a:spLocks/>
          </p:cNvSpPr>
          <p:nvPr/>
        </p:nvSpPr>
        <p:spPr bwMode="auto">
          <a:xfrm>
            <a:off x="1719263" y="2533650"/>
            <a:ext cx="415925" cy="896938"/>
          </a:xfrm>
          <a:custGeom>
            <a:avLst/>
            <a:gdLst>
              <a:gd name="G0" fmla="+- 0 0 0"/>
              <a:gd name="G1" fmla="+- 20858 0 0"/>
              <a:gd name="G2" fmla="+- 21600 0 0"/>
              <a:gd name="T0" fmla="*/ 5612 w 21600"/>
              <a:gd name="T1" fmla="*/ 0 h 33967"/>
              <a:gd name="T2" fmla="*/ 17167 w 21600"/>
              <a:gd name="T3" fmla="*/ 33967 h 33967"/>
              <a:gd name="T4" fmla="*/ 0 w 21600"/>
              <a:gd name="T5" fmla="*/ 20858 h 33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967" fill="none" extrusionOk="0">
                <a:moveTo>
                  <a:pt x="5612" y="-1"/>
                </a:moveTo>
                <a:cubicBezTo>
                  <a:pt x="15044" y="2537"/>
                  <a:pt x="21600" y="11090"/>
                  <a:pt x="21600" y="20858"/>
                </a:cubicBezTo>
                <a:cubicBezTo>
                  <a:pt x="21600" y="25595"/>
                  <a:pt x="20042" y="30201"/>
                  <a:pt x="17167" y="33967"/>
                </a:cubicBezTo>
              </a:path>
              <a:path w="21600" h="33967" stroke="0" extrusionOk="0">
                <a:moveTo>
                  <a:pt x="5612" y="-1"/>
                </a:moveTo>
                <a:cubicBezTo>
                  <a:pt x="15044" y="2537"/>
                  <a:pt x="21600" y="11090"/>
                  <a:pt x="21600" y="20858"/>
                </a:cubicBezTo>
                <a:cubicBezTo>
                  <a:pt x="21600" y="25595"/>
                  <a:pt x="20042" y="30201"/>
                  <a:pt x="17167" y="33967"/>
                </a:cubicBezTo>
                <a:lnTo>
                  <a:pt x="0" y="20858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Arc 5"/>
          <p:cNvSpPr>
            <a:spLocks/>
          </p:cNvSpPr>
          <p:nvPr/>
        </p:nvSpPr>
        <p:spPr bwMode="auto">
          <a:xfrm>
            <a:off x="1389063" y="1925638"/>
            <a:ext cx="328612" cy="3079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259 w 23282"/>
              <a:gd name="T1" fmla="*/ 43197 h 43197"/>
              <a:gd name="T2" fmla="*/ 23282 w 23282"/>
              <a:gd name="T3" fmla="*/ 66 h 43197"/>
              <a:gd name="T4" fmla="*/ 21600 w 23282"/>
              <a:gd name="T5" fmla="*/ 21600 h 43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82" h="43197" fill="none" extrusionOk="0">
                <a:moveTo>
                  <a:pt x="21258" y="43197"/>
                </a:moveTo>
                <a:cubicBezTo>
                  <a:pt x="9464" y="43011"/>
                  <a:pt x="0" y="3339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161" y="-1"/>
                  <a:pt x="22722" y="21"/>
                  <a:pt x="23282" y="65"/>
                </a:cubicBezTo>
              </a:path>
              <a:path w="23282" h="43197" stroke="0" extrusionOk="0">
                <a:moveTo>
                  <a:pt x="21258" y="43197"/>
                </a:moveTo>
                <a:cubicBezTo>
                  <a:pt x="9464" y="43011"/>
                  <a:pt x="0" y="3339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161" y="-1"/>
                  <a:pt x="22722" y="21"/>
                  <a:pt x="23282" y="65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88000" y="1836738"/>
            <a:ext cx="27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:</a:t>
            </a:r>
          </a:p>
        </p:txBody>
      </p:sp>
      <p:sp>
        <p:nvSpPr>
          <p:cNvPr id="30727" name="Arc 7"/>
          <p:cNvSpPr>
            <a:spLocks/>
          </p:cNvSpPr>
          <p:nvPr/>
        </p:nvSpPr>
        <p:spPr bwMode="auto">
          <a:xfrm>
            <a:off x="5445125" y="2036763"/>
            <a:ext cx="304800" cy="298450"/>
          </a:xfrm>
          <a:custGeom>
            <a:avLst/>
            <a:gdLst>
              <a:gd name="G0" fmla="+- 21600 0 0"/>
              <a:gd name="G1" fmla="+- 20171 0 0"/>
              <a:gd name="G2" fmla="+- 21600 0 0"/>
              <a:gd name="T0" fmla="*/ 21259 w 21600"/>
              <a:gd name="T1" fmla="*/ 41768 h 41768"/>
              <a:gd name="T2" fmla="*/ 13873 w 21600"/>
              <a:gd name="T3" fmla="*/ 0 h 41768"/>
              <a:gd name="T4" fmla="*/ 21600 w 21600"/>
              <a:gd name="T5" fmla="*/ 20171 h 4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768" fill="none" extrusionOk="0">
                <a:moveTo>
                  <a:pt x="21258" y="41768"/>
                </a:moveTo>
                <a:cubicBezTo>
                  <a:pt x="9464" y="41582"/>
                  <a:pt x="0" y="31967"/>
                  <a:pt x="0" y="20171"/>
                </a:cubicBezTo>
                <a:cubicBezTo>
                  <a:pt x="-1" y="11222"/>
                  <a:pt x="5517" y="3201"/>
                  <a:pt x="13873" y="0"/>
                </a:cubicBezTo>
              </a:path>
              <a:path w="21600" h="41768" stroke="0" extrusionOk="0">
                <a:moveTo>
                  <a:pt x="21258" y="41768"/>
                </a:moveTo>
                <a:cubicBezTo>
                  <a:pt x="9464" y="41582"/>
                  <a:pt x="0" y="31967"/>
                  <a:pt x="0" y="20171"/>
                </a:cubicBezTo>
                <a:cubicBezTo>
                  <a:pt x="-1" y="11222"/>
                  <a:pt x="5517" y="3201"/>
                  <a:pt x="13873" y="0"/>
                </a:cubicBezTo>
                <a:lnTo>
                  <a:pt x="21600" y="20171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Arc 8"/>
          <p:cNvSpPr>
            <a:spLocks/>
          </p:cNvSpPr>
          <p:nvPr/>
        </p:nvSpPr>
        <p:spPr bwMode="auto">
          <a:xfrm>
            <a:off x="6073775" y="2070100"/>
            <a:ext cx="304800" cy="381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2763"/>
              <a:gd name="T1" fmla="*/ 21600 h 21600"/>
              <a:gd name="T2" fmla="*/ 42763 w 42763"/>
              <a:gd name="T3" fmla="*/ 17278 h 21600"/>
              <a:gd name="T4" fmla="*/ 21600 w 427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763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1863" y="0"/>
                  <a:pt x="40709" y="7222"/>
                  <a:pt x="42763" y="17277"/>
                </a:cubicBezTo>
              </a:path>
              <a:path w="42763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1863" y="0"/>
                  <a:pt x="40709" y="7222"/>
                  <a:pt x="42763" y="17277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699125" y="1584325"/>
            <a:ext cx="37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..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3336925" y="1782763"/>
            <a:ext cx="976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reacts</a:t>
            </a:r>
          </a:p>
          <a:p>
            <a:r>
              <a:rPr lang="en-US" sz="2000">
                <a:solidFill>
                  <a:srgbClr val="CC0000"/>
                </a:solidFill>
              </a:rPr>
              <a:t>once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6629400" y="2743200"/>
            <a:ext cx="68580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6788150" y="3927475"/>
            <a:ext cx="1587500" cy="9017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7070725" y="4175125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:O-CH</a:t>
            </a:r>
            <a:r>
              <a:rPr lang="en-US" sz="2400" baseline="-25000"/>
              <a:t>3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7199313" y="4286250"/>
            <a:ext cx="37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..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6918325" y="39004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-</a:t>
            </a:r>
          </a:p>
        </p:txBody>
      </p: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7550150" y="2063750"/>
            <a:ext cx="1374775" cy="901700"/>
            <a:chOff x="4756" y="1300"/>
            <a:chExt cx="866" cy="568"/>
          </a:xfrm>
        </p:grpSpPr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4756" y="1300"/>
              <a:ext cx="856" cy="568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4802" y="1334"/>
              <a:ext cx="82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>
                  <a:solidFill>
                    <a:srgbClr val="FFFF00"/>
                  </a:solidFill>
                </a:rPr>
                <a:t>STOPS </a:t>
              </a:r>
            </a:p>
            <a:p>
              <a:r>
                <a:rPr lang="en-US" sz="2400">
                  <a:solidFill>
                    <a:srgbClr val="FFFF00"/>
                  </a:solidFill>
                </a:rPr>
                <a:t>HERE</a:t>
              </a:r>
            </a:p>
          </p:txBody>
        </p:sp>
      </p:grp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88925" y="150813"/>
            <a:ext cx="8578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ORGANOCADMIUM REAGENTS</a:t>
            </a:r>
          </a:p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NOT REACT TWICE WITH ESTERS</a:t>
            </a: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5715000" y="3429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2673350" y="4806950"/>
            <a:ext cx="1435100" cy="520700"/>
          </a:xfrm>
          <a:prstGeom prst="rect">
            <a:avLst/>
          </a:prstGeom>
          <a:solidFill>
            <a:srgbClr val="99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2727325" y="4860925"/>
            <a:ext cx="119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ketone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4632325" y="3717925"/>
            <a:ext cx="89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H</a:t>
            </a:r>
            <a:r>
              <a:rPr lang="en-US" sz="2400" baseline="-25000">
                <a:solidFill>
                  <a:schemeClr val="accent2"/>
                </a:solidFill>
              </a:rPr>
              <a:t>3</a:t>
            </a:r>
            <a:r>
              <a:rPr lang="en-US" sz="2400">
                <a:solidFill>
                  <a:schemeClr val="accent2"/>
                </a:solidFill>
              </a:rPr>
              <a:t>O</a:t>
            </a:r>
            <a:r>
              <a:rPr lang="en-US" sz="2400" baseline="30000">
                <a:solidFill>
                  <a:schemeClr val="accent2"/>
                </a:solidFill>
              </a:rPr>
              <a:t>+</a:t>
            </a: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6019800" y="1828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6537325" y="15843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Cd-R</a:t>
            </a:r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4191000" y="3259138"/>
            <a:ext cx="39624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4479925" y="3459163"/>
            <a:ext cx="1112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workup</a:t>
            </a:r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7620000" y="495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7146925" y="5699125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HO-CH</a:t>
            </a:r>
            <a:r>
              <a:rPr lang="en-US" sz="2800" baseline="-25000"/>
              <a:t>3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461125" y="5699125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+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822325" y="6308725"/>
            <a:ext cx="524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009900"/>
                </a:solidFill>
              </a:rPr>
              <a:t>Acid chlorides also react this way.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663950" y="3435350"/>
            <a:ext cx="4940300" cy="2730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794125" y="3489325"/>
            <a:ext cx="48180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Apparently the tetrahedral</a:t>
            </a:r>
          </a:p>
          <a:p>
            <a:r>
              <a:rPr lang="en-US" sz="2400"/>
              <a:t>intermediate does not collapse </a:t>
            </a:r>
          </a:p>
          <a:p>
            <a:r>
              <a:rPr lang="en-US" sz="2400"/>
              <a:t>(expel the leaving group) </a:t>
            </a:r>
          </a:p>
          <a:p>
            <a:r>
              <a:rPr lang="en-US" sz="2400"/>
              <a:t>during the reaction. It only</a:t>
            </a:r>
          </a:p>
          <a:p>
            <a:r>
              <a:rPr lang="en-US" sz="2400"/>
              <a:t>breaks down on hydrolysis, </a:t>
            </a:r>
          </a:p>
          <a:p>
            <a:r>
              <a:rPr lang="en-US" sz="2400"/>
              <a:t>and then the leaving group </a:t>
            </a:r>
          </a:p>
          <a:p>
            <a:r>
              <a:rPr lang="en-US" sz="2400"/>
              <a:t>is expelled.</a:t>
            </a:r>
          </a:p>
        </p:txBody>
      </p:sp>
      <p:graphicFrame>
        <p:nvGraphicFramePr>
          <p:cNvPr id="31748" name="Object 4"/>
          <p:cNvGraphicFramePr>
            <a:graphicFrameLocks/>
          </p:cNvGraphicFramePr>
          <p:nvPr/>
        </p:nvGraphicFramePr>
        <p:xfrm>
          <a:off x="963613" y="2636838"/>
          <a:ext cx="3032125" cy="231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ISIS/Draw Sketch" r:id="rId3" imgW="1095120" imgH="838080" progId="ISISServer">
                  <p:embed/>
                </p:oleObj>
              </mc:Choice>
              <mc:Fallback>
                <p:oleObj name="ISIS/Draw Sketch" r:id="rId3" imgW="1095120" imgH="838080" progId="ISISServer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636838"/>
                        <a:ext cx="3032125" cy="231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428750" y="2814638"/>
            <a:ext cx="4302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/>
              <a:t>-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>
            <a:off x="1958975" y="2919413"/>
            <a:ext cx="496888" cy="247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133600" y="2209800"/>
            <a:ext cx="0" cy="685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508125" y="1173163"/>
            <a:ext cx="3663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The bond has more covalent</a:t>
            </a:r>
          </a:p>
          <a:p>
            <a:r>
              <a:rPr lang="en-US" sz="2000">
                <a:solidFill>
                  <a:schemeClr val="accent2"/>
                </a:solidFill>
              </a:rPr>
              <a:t>character than a bond to Li</a:t>
            </a:r>
          </a:p>
          <a:p>
            <a:r>
              <a:rPr lang="en-US" sz="2000">
                <a:solidFill>
                  <a:schemeClr val="accent2"/>
                </a:solidFill>
              </a:rPr>
              <a:t>or Mg  -  it is stronger.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17525" y="150813"/>
            <a:ext cx="794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STABLE TETRAHEDRAL COMPLEX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822325" y="5059363"/>
            <a:ext cx="21955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The complex is </a:t>
            </a:r>
          </a:p>
          <a:p>
            <a:r>
              <a:rPr lang="en-US" sz="2000">
                <a:solidFill>
                  <a:srgbClr val="009900"/>
                </a:solidFill>
              </a:rPr>
              <a:t>stable and does </a:t>
            </a:r>
          </a:p>
          <a:p>
            <a:r>
              <a:rPr lang="en-US" sz="2000">
                <a:solidFill>
                  <a:srgbClr val="009900"/>
                </a:solidFill>
              </a:rPr>
              <a:t>not break down</a:t>
            </a:r>
          </a:p>
          <a:p>
            <a:r>
              <a:rPr lang="en-US" sz="2000">
                <a:solidFill>
                  <a:srgbClr val="009900"/>
                </a:solidFill>
              </a:rPr>
              <a:t>and react again.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347788" y="3351213"/>
            <a:ext cx="395287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C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54075" y="3351213"/>
            <a:ext cx="395288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H="1">
            <a:off x="1187450" y="3567113"/>
            <a:ext cx="214313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339850" y="2862263"/>
            <a:ext cx="41116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V="1">
            <a:off x="1544638" y="3213100"/>
            <a:ext cx="0" cy="2143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778000" y="3597275"/>
            <a:ext cx="6223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85925" y="3649663"/>
            <a:ext cx="142875" cy="793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098550" y="3775075"/>
            <a:ext cx="39528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1374775" y="3708400"/>
            <a:ext cx="82550" cy="1412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1804988" y="2628900"/>
            <a:ext cx="57308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Cd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1600200" y="28956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657600" y="3429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3794125" y="2803525"/>
            <a:ext cx="89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H</a:t>
            </a:r>
            <a:r>
              <a:rPr lang="en-US" sz="2400" baseline="-25000"/>
              <a:t>3</a:t>
            </a:r>
            <a:r>
              <a:rPr lang="en-US" sz="2400"/>
              <a:t>O</a:t>
            </a:r>
            <a:r>
              <a:rPr lang="en-US" sz="2400" baseline="30000"/>
              <a:t>+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6986588" y="3275013"/>
            <a:ext cx="395287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C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492875" y="3275013"/>
            <a:ext cx="395288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6826250" y="3490913"/>
            <a:ext cx="214313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6978650" y="2786063"/>
            <a:ext cx="41116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V="1">
            <a:off x="7183438" y="3136900"/>
            <a:ext cx="0" cy="2143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7340600" y="3521075"/>
            <a:ext cx="6223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7324725" y="3573463"/>
            <a:ext cx="142875" cy="793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6737350" y="3698875"/>
            <a:ext cx="39528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H="1">
            <a:off x="7013575" y="3632200"/>
            <a:ext cx="82550" cy="1412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flipV="1">
            <a:off x="7315200" y="2819400"/>
            <a:ext cx="152400" cy="7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7399338" y="2609850"/>
            <a:ext cx="41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H</a:t>
            </a:r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H="1">
            <a:off x="5257800" y="39624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4167188" y="4875213"/>
            <a:ext cx="395287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C</a:t>
            </a:r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3673475" y="4875213"/>
            <a:ext cx="395288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 flipH="1">
            <a:off x="4006850" y="5091113"/>
            <a:ext cx="214313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4159250" y="4386263"/>
            <a:ext cx="41116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 flipV="1">
            <a:off x="4381500" y="4737100"/>
            <a:ext cx="0" cy="2143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4633913" y="5121275"/>
            <a:ext cx="39528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4505325" y="5173663"/>
            <a:ext cx="142875" cy="793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V="1">
            <a:off x="4305300" y="4737100"/>
            <a:ext cx="0" cy="2143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288925" y="227013"/>
            <a:ext cx="8577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 OF THE INTERMEDIATE</a:t>
            </a:r>
          </a:p>
        </p:txBody>
      </p:sp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6842125" y="2727325"/>
            <a:ext cx="27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:</a:t>
            </a: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6977063" y="2481263"/>
            <a:ext cx="37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..</a:t>
            </a:r>
          </a:p>
        </p:txBody>
      </p:sp>
      <p:sp>
        <p:nvSpPr>
          <p:cNvPr id="32806" name="Arc 38"/>
          <p:cNvSpPr>
            <a:spLocks/>
          </p:cNvSpPr>
          <p:nvPr/>
        </p:nvSpPr>
        <p:spPr bwMode="auto">
          <a:xfrm>
            <a:off x="6859588" y="2973388"/>
            <a:ext cx="215900" cy="287337"/>
          </a:xfrm>
          <a:custGeom>
            <a:avLst/>
            <a:gdLst>
              <a:gd name="G0" fmla="+- 21600 0 0"/>
              <a:gd name="G1" fmla="+- 19035 0 0"/>
              <a:gd name="G2" fmla="+- 21600 0 0"/>
              <a:gd name="T0" fmla="*/ 26795 w 26795"/>
              <a:gd name="T1" fmla="*/ 40001 h 40635"/>
              <a:gd name="T2" fmla="*/ 11391 w 26795"/>
              <a:gd name="T3" fmla="*/ 0 h 40635"/>
              <a:gd name="T4" fmla="*/ 21600 w 26795"/>
              <a:gd name="T5" fmla="*/ 19035 h 40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795" h="40635" fill="none" extrusionOk="0">
                <a:moveTo>
                  <a:pt x="26794" y="40000"/>
                </a:moveTo>
                <a:cubicBezTo>
                  <a:pt x="25095" y="40422"/>
                  <a:pt x="23350" y="40634"/>
                  <a:pt x="21600" y="40635"/>
                </a:cubicBezTo>
                <a:cubicBezTo>
                  <a:pt x="9670" y="40635"/>
                  <a:pt x="0" y="30964"/>
                  <a:pt x="0" y="19035"/>
                </a:cubicBezTo>
                <a:cubicBezTo>
                  <a:pt x="-1" y="11075"/>
                  <a:pt x="4376" y="3761"/>
                  <a:pt x="11390" y="-1"/>
                </a:cubicBezTo>
              </a:path>
              <a:path w="26795" h="40635" stroke="0" extrusionOk="0">
                <a:moveTo>
                  <a:pt x="26794" y="40000"/>
                </a:moveTo>
                <a:cubicBezTo>
                  <a:pt x="25095" y="40422"/>
                  <a:pt x="23350" y="40634"/>
                  <a:pt x="21600" y="40635"/>
                </a:cubicBezTo>
                <a:cubicBezTo>
                  <a:pt x="9670" y="40635"/>
                  <a:pt x="0" y="30964"/>
                  <a:pt x="0" y="19035"/>
                </a:cubicBezTo>
                <a:cubicBezTo>
                  <a:pt x="-1" y="11075"/>
                  <a:pt x="4376" y="3761"/>
                  <a:pt x="11390" y="-1"/>
                </a:cubicBezTo>
                <a:lnTo>
                  <a:pt x="21600" y="19035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Arc 39"/>
          <p:cNvSpPr>
            <a:spLocks/>
          </p:cNvSpPr>
          <p:nvPr/>
        </p:nvSpPr>
        <p:spPr bwMode="auto">
          <a:xfrm>
            <a:off x="7418388" y="3429000"/>
            <a:ext cx="431800" cy="228600"/>
          </a:xfrm>
          <a:custGeom>
            <a:avLst/>
            <a:gdLst>
              <a:gd name="G0" fmla="+- 16764 0 0"/>
              <a:gd name="G1" fmla="+- 21600 0 0"/>
              <a:gd name="G2" fmla="+- 21600 0 0"/>
              <a:gd name="T0" fmla="*/ 0 w 38364"/>
              <a:gd name="T1" fmla="*/ 7979 h 21600"/>
              <a:gd name="T2" fmla="*/ 38364 w 38364"/>
              <a:gd name="T3" fmla="*/ 21600 h 21600"/>
              <a:gd name="T4" fmla="*/ 16764 w 3836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64" h="21600" fill="none" extrusionOk="0">
                <a:moveTo>
                  <a:pt x="0" y="7979"/>
                </a:moveTo>
                <a:cubicBezTo>
                  <a:pt x="4101" y="2931"/>
                  <a:pt x="10259" y="-1"/>
                  <a:pt x="16764" y="0"/>
                </a:cubicBezTo>
                <a:cubicBezTo>
                  <a:pt x="28693" y="0"/>
                  <a:pt x="38364" y="9670"/>
                  <a:pt x="38364" y="21600"/>
                </a:cubicBezTo>
              </a:path>
              <a:path w="38364" h="21600" stroke="0" extrusionOk="0">
                <a:moveTo>
                  <a:pt x="0" y="7979"/>
                </a:moveTo>
                <a:cubicBezTo>
                  <a:pt x="4101" y="2931"/>
                  <a:pt x="10259" y="-1"/>
                  <a:pt x="16764" y="0"/>
                </a:cubicBezTo>
                <a:cubicBezTo>
                  <a:pt x="28693" y="0"/>
                  <a:pt x="38364" y="9670"/>
                  <a:pt x="38364" y="21600"/>
                </a:cubicBezTo>
                <a:lnTo>
                  <a:pt x="16764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4175125" y="1477963"/>
            <a:ext cx="3243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Aqueous acid breaks the</a:t>
            </a:r>
          </a:p>
          <a:p>
            <a:r>
              <a:rPr lang="en-US" sz="2000"/>
              <a:t>complex apart.</a:t>
            </a:r>
          </a:p>
        </p:txBody>
      </p:sp>
      <p:sp>
        <p:nvSpPr>
          <p:cNvPr id="32809" name="Rectangle 41"/>
          <p:cNvSpPr>
            <a:spLocks noChangeArrowheads="1"/>
          </p:cNvSpPr>
          <p:nvPr/>
        </p:nvSpPr>
        <p:spPr bwMode="auto">
          <a:xfrm>
            <a:off x="5165725" y="4937125"/>
            <a:ext cx="108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+  LiCl</a:t>
            </a:r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2286000" y="2836863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1" name="Rectangle 43"/>
          <p:cNvSpPr>
            <a:spLocks noChangeArrowheads="1"/>
          </p:cNvSpPr>
          <p:nvPr/>
        </p:nvSpPr>
        <p:spPr bwMode="auto">
          <a:xfrm>
            <a:off x="2405063" y="2633663"/>
            <a:ext cx="3857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200"/>
              <a:t>R</a:t>
            </a:r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3489325" y="5775325"/>
            <a:ext cx="291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009900"/>
                </a:solidFill>
              </a:rPr>
              <a:t>Ketone is isolated.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11150" y="2825750"/>
            <a:ext cx="8521700" cy="13589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22325" y="3154363"/>
            <a:ext cx="761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/>
              <a:t>LITHIUM DIALKYL CUPRATES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/>
          </p:cNvGraphicFramePr>
          <p:nvPr/>
        </p:nvGraphicFramePr>
        <p:xfrm>
          <a:off x="544513" y="2749550"/>
          <a:ext cx="78359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ISIS/Draw Sketch" r:id="rId4" imgW="3762360" imgH="809280" progId="ISISServer">
                  <p:embed/>
                </p:oleObj>
              </mc:Choice>
              <mc:Fallback>
                <p:oleObj name="ISIS/Draw Sketch" r:id="rId4" imgW="3762360" imgH="809280" progId="ISISServer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749550"/>
                        <a:ext cx="7835900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87500" y="320675"/>
            <a:ext cx="6000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Ketone Synthesis </a:t>
            </a:r>
            <a:br>
              <a:rPr lang="en-US" sz="40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Lithium Dialkylcuprates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38862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063750" y="4121150"/>
            <a:ext cx="2425700" cy="977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193925" y="4221163"/>
            <a:ext cx="218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FF0033"/>
                </a:solidFill>
              </a:rPr>
              <a:t>Less active than</a:t>
            </a:r>
          </a:p>
          <a:p>
            <a:r>
              <a:rPr lang="en-US" sz="2000">
                <a:solidFill>
                  <a:srgbClr val="FF0033"/>
                </a:solidFill>
              </a:rPr>
              <a:t>   RLi or RMgX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080125" y="2544763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ketone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368550" y="2901950"/>
            <a:ext cx="4102100" cy="12827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879725" y="3154363"/>
            <a:ext cx="2803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987550" y="2825750"/>
            <a:ext cx="5016500" cy="17399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70125" y="3122613"/>
            <a:ext cx="426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REDUCTIONS OF </a:t>
            </a:r>
          </a:p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ACID CHLORIDES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34950" y="844550"/>
            <a:ext cx="8750300" cy="58547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032125" y="106363"/>
            <a:ext cx="2406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MANTRA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71463" y="993775"/>
            <a:ext cx="8656637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 u="sng"/>
              <a:t>Aldehydes</a:t>
            </a:r>
            <a:r>
              <a:rPr lang="en-US" sz="2800"/>
              <a:t> react with </a:t>
            </a:r>
            <a:r>
              <a:rPr lang="en-US" sz="2800" u="sng"/>
              <a:t>one mole</a:t>
            </a:r>
            <a:r>
              <a:rPr lang="en-US" sz="2800"/>
              <a:t> of reducing </a:t>
            </a:r>
          </a:p>
          <a:p>
            <a:r>
              <a:rPr lang="en-US" sz="2800"/>
              <a:t>	agent to give a 	     </a:t>
            </a:r>
            <a:r>
              <a:rPr lang="en-US" sz="2800">
                <a:solidFill>
                  <a:schemeClr val="accent2"/>
                </a:solidFill>
              </a:rPr>
              <a:t>Primary Alcohol</a:t>
            </a:r>
          </a:p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 u="sng"/>
              <a:t>Ketones</a:t>
            </a:r>
            <a:r>
              <a:rPr lang="en-US" sz="2800"/>
              <a:t> react with </a:t>
            </a:r>
            <a:r>
              <a:rPr lang="en-US" sz="2800" u="sng"/>
              <a:t>one mole</a:t>
            </a:r>
            <a:r>
              <a:rPr lang="en-US" sz="2800"/>
              <a:t> of reducing</a:t>
            </a:r>
          </a:p>
          <a:p>
            <a:pPr lvl="1"/>
            <a:r>
              <a:rPr lang="en-US" sz="2800"/>
              <a:t>	agent to give a  	     </a:t>
            </a:r>
            <a:r>
              <a:rPr lang="en-US" sz="2800">
                <a:solidFill>
                  <a:schemeClr val="accent2"/>
                </a:solidFill>
              </a:rPr>
              <a:t>Secondary Alcohol</a:t>
            </a:r>
          </a:p>
          <a:p>
            <a:pPr lvl="1"/>
            <a:endParaRPr lang="en-US" sz="2800">
              <a:solidFill>
                <a:schemeClr val="accent2"/>
              </a:solidFill>
            </a:endParaRPr>
          </a:p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 u="sng"/>
              <a:t>Acid Chlorides</a:t>
            </a:r>
            <a:r>
              <a:rPr lang="en-US" sz="2800"/>
              <a:t> react with </a:t>
            </a:r>
            <a:r>
              <a:rPr lang="en-US" sz="2800" u="sng"/>
              <a:t>two moles</a:t>
            </a:r>
            <a:r>
              <a:rPr lang="en-US" sz="2800"/>
              <a:t> of reducing</a:t>
            </a:r>
          </a:p>
          <a:p>
            <a:pPr lvl="1"/>
            <a:r>
              <a:rPr lang="en-US" sz="2800"/>
              <a:t>	agent to give a	     </a:t>
            </a:r>
            <a:r>
              <a:rPr lang="en-US" sz="2800">
                <a:solidFill>
                  <a:schemeClr val="accent2"/>
                </a:solidFill>
              </a:rPr>
              <a:t>Primary Alcohol     </a:t>
            </a:r>
          </a:p>
          <a:p>
            <a:pPr lvl="1"/>
            <a:endParaRPr lang="en-US" sz="280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 u="sng"/>
              <a:t>Esters</a:t>
            </a:r>
            <a:r>
              <a:rPr lang="en-US" sz="2800"/>
              <a:t> react with </a:t>
            </a:r>
            <a:r>
              <a:rPr lang="en-US" sz="2800" u="sng"/>
              <a:t>two moles</a:t>
            </a:r>
            <a:r>
              <a:rPr lang="en-US" sz="2800"/>
              <a:t> of reducing</a:t>
            </a:r>
          </a:p>
          <a:p>
            <a:r>
              <a:rPr lang="en-US" sz="2800"/>
              <a:t>	agent to give a	     </a:t>
            </a:r>
            <a:r>
              <a:rPr lang="en-US" sz="2800">
                <a:solidFill>
                  <a:schemeClr val="accent2"/>
                </a:solidFill>
              </a:rPr>
              <a:t>Primary Alcohol</a:t>
            </a:r>
            <a:r>
              <a:rPr lang="en-US" sz="2800"/>
              <a:t> </a:t>
            </a:r>
          </a:p>
          <a:p>
            <a:r>
              <a:rPr lang="en-US" sz="2800">
                <a:solidFill>
                  <a:srgbClr val="009900"/>
                </a:solidFill>
              </a:rPr>
              <a:t>				         + a second alcohol</a:t>
            </a:r>
            <a:endParaRPr lang="en-US" sz="2800"/>
          </a:p>
          <a:p>
            <a:pPr lvl="1"/>
            <a:r>
              <a:rPr lang="en-US" sz="2800"/>
              <a:t>	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81000" y="36576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377950" y="2749550"/>
            <a:ext cx="6235700" cy="1663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812925" y="2970213"/>
            <a:ext cx="53768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BIOLOGICAL</a:t>
            </a:r>
          </a:p>
          <a:p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REDUCING REAGENTS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940550" y="5340350"/>
            <a:ext cx="1816100" cy="14351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6483350" y="2333625"/>
            <a:ext cx="444500" cy="3683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6026150" y="2333625"/>
            <a:ext cx="444500" cy="3683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41" name="Object 5"/>
          <p:cNvGraphicFramePr>
            <a:graphicFrameLocks/>
          </p:cNvGraphicFramePr>
          <p:nvPr/>
        </p:nvGraphicFramePr>
        <p:xfrm>
          <a:off x="654050" y="2276475"/>
          <a:ext cx="7575550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ISIS/Draw Sketch" r:id="rId4" imgW="3933720" imgH="1790640" progId="ISISServer">
                  <p:embed/>
                </p:oleObj>
              </mc:Choice>
              <mc:Fallback>
                <p:oleObj name="ISIS/Draw Sketch" r:id="rId4" imgW="3933720" imgH="1790640" progId="ISISServer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2276475"/>
                        <a:ext cx="7575550" cy="343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36525" y="258763"/>
            <a:ext cx="88534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Nicotinamide Adenine Dinucleotide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260725" y="989013"/>
            <a:ext cx="1546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NADH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669925" y="1858963"/>
            <a:ext cx="1171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adenine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355725" y="5821363"/>
            <a:ext cx="96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ribose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5394325" y="5821363"/>
            <a:ext cx="96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ribose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6918325" y="3840163"/>
            <a:ext cx="1776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nicotinamide</a:t>
            </a: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2955925" y="5364163"/>
            <a:ext cx="1719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diphosphate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6291263" y="34131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7586663" y="24638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1684338" y="19304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887413" y="24399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1708150" y="37353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2335213" y="2862263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746125" y="35067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>
            <a:off x="4806950" y="2292350"/>
            <a:ext cx="825500" cy="444500"/>
          </a:xfrm>
          <a:prstGeom prst="rightArrow">
            <a:avLst>
              <a:gd name="adj1" fmla="val 50000"/>
              <a:gd name="adj2" fmla="val 92866"/>
            </a:avLst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6994525" y="5668963"/>
            <a:ext cx="162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u="sng">
                <a:latin typeface="Arial" pitchFamily="34" charset="0"/>
              </a:rPr>
              <a:t>COENZYME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7105650" y="5375275"/>
            <a:ext cx="138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biological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7070725" y="6049963"/>
            <a:ext cx="1520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works with</a:t>
            </a:r>
          </a:p>
          <a:p>
            <a:r>
              <a:rPr lang="en-US" sz="2000">
                <a:solidFill>
                  <a:srgbClr val="009900"/>
                </a:solidFill>
              </a:rPr>
              <a:t>an enzyme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635750" y="1149350"/>
            <a:ext cx="2197100" cy="7493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365875" y="6008688"/>
            <a:ext cx="977900" cy="520700"/>
          </a:xfrm>
          <a:prstGeom prst="rect">
            <a:avLst/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377950" y="6026150"/>
            <a:ext cx="977900" cy="520700"/>
          </a:xfrm>
          <a:prstGeom prst="rect">
            <a:avLst/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89" name="Object 5"/>
          <p:cNvGraphicFramePr>
            <a:graphicFrameLocks/>
          </p:cNvGraphicFramePr>
          <p:nvPr/>
        </p:nvGraphicFramePr>
        <p:xfrm>
          <a:off x="1066800" y="1997075"/>
          <a:ext cx="7469188" cy="44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ISIS/Draw Sketch" r:id="rId4" imgW="4190760" imgH="2495520" progId="ISISServer">
                  <p:embed/>
                </p:oleObj>
              </mc:Choice>
              <mc:Fallback>
                <p:oleObj name="ISIS/Draw Sketch" r:id="rId4" imgW="4190760" imgH="2495520" progId="ISISServer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97075"/>
                        <a:ext cx="7469188" cy="443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822325" y="106363"/>
            <a:ext cx="69754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 of Acetaldehyde </a:t>
            </a:r>
          </a:p>
          <a:p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in Fermentation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2895600" y="25908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3276600" y="47244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Arc 9"/>
          <p:cNvSpPr>
            <a:spLocks/>
          </p:cNvSpPr>
          <p:nvPr/>
        </p:nvSpPr>
        <p:spPr bwMode="auto">
          <a:xfrm>
            <a:off x="2055813" y="2744788"/>
            <a:ext cx="382587" cy="1327150"/>
          </a:xfrm>
          <a:custGeom>
            <a:avLst/>
            <a:gdLst>
              <a:gd name="G0" fmla="+- 90 0 0"/>
              <a:gd name="G1" fmla="+- 21600 0 0"/>
              <a:gd name="G2" fmla="+- 21600 0 0"/>
              <a:gd name="T0" fmla="*/ 0 w 21690"/>
              <a:gd name="T1" fmla="*/ 0 h 43109"/>
              <a:gd name="T2" fmla="*/ 2071 w 21690"/>
              <a:gd name="T3" fmla="*/ 43109 h 43109"/>
              <a:gd name="T4" fmla="*/ 90 w 21690"/>
              <a:gd name="T5" fmla="*/ 21600 h 43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90" h="43109" fill="none" extrusionOk="0">
                <a:moveTo>
                  <a:pt x="0" y="0"/>
                </a:moveTo>
                <a:cubicBezTo>
                  <a:pt x="30" y="0"/>
                  <a:pt x="60" y="-1"/>
                  <a:pt x="90" y="0"/>
                </a:cubicBezTo>
                <a:cubicBezTo>
                  <a:pt x="12019" y="0"/>
                  <a:pt x="21690" y="9670"/>
                  <a:pt x="21690" y="21600"/>
                </a:cubicBezTo>
                <a:cubicBezTo>
                  <a:pt x="21690" y="32761"/>
                  <a:pt x="13185" y="42085"/>
                  <a:pt x="2070" y="43108"/>
                </a:cubicBezTo>
              </a:path>
              <a:path w="21690" h="43109" stroke="0" extrusionOk="0">
                <a:moveTo>
                  <a:pt x="0" y="0"/>
                </a:moveTo>
                <a:cubicBezTo>
                  <a:pt x="30" y="0"/>
                  <a:pt x="60" y="-1"/>
                  <a:pt x="90" y="0"/>
                </a:cubicBezTo>
                <a:cubicBezTo>
                  <a:pt x="12019" y="0"/>
                  <a:pt x="21690" y="9670"/>
                  <a:pt x="21690" y="21600"/>
                </a:cubicBezTo>
                <a:cubicBezTo>
                  <a:pt x="21690" y="32761"/>
                  <a:pt x="13185" y="42085"/>
                  <a:pt x="2070" y="43108"/>
                </a:cubicBezTo>
                <a:lnTo>
                  <a:pt x="9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Arc 10"/>
          <p:cNvSpPr>
            <a:spLocks/>
          </p:cNvSpPr>
          <p:nvPr/>
        </p:nvSpPr>
        <p:spPr bwMode="auto">
          <a:xfrm>
            <a:off x="1601788" y="1982788"/>
            <a:ext cx="177800" cy="304800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25224 w 25224"/>
              <a:gd name="T1" fmla="*/ 42893 h 43199"/>
              <a:gd name="T2" fmla="*/ 21375 w 25224"/>
              <a:gd name="T3" fmla="*/ 0 h 43199"/>
              <a:gd name="T4" fmla="*/ 21600 w 25224"/>
              <a:gd name="T5" fmla="*/ 21599 h 4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224" h="43199" fill="none" extrusionOk="0">
                <a:moveTo>
                  <a:pt x="25223" y="42892"/>
                </a:moveTo>
                <a:cubicBezTo>
                  <a:pt x="24026" y="43096"/>
                  <a:pt x="22814" y="43198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9757"/>
                  <a:pt x="9534" y="123"/>
                  <a:pt x="21375" y="0"/>
                </a:cubicBezTo>
              </a:path>
              <a:path w="25224" h="43199" stroke="0" extrusionOk="0">
                <a:moveTo>
                  <a:pt x="25223" y="42892"/>
                </a:moveTo>
                <a:cubicBezTo>
                  <a:pt x="24026" y="43096"/>
                  <a:pt x="22814" y="43198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9757"/>
                  <a:pt x="9534" y="123"/>
                  <a:pt x="21375" y="0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1701800" y="46323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41996" name="Arc 12"/>
          <p:cNvSpPr>
            <a:spLocks/>
          </p:cNvSpPr>
          <p:nvPr/>
        </p:nvSpPr>
        <p:spPr bwMode="auto">
          <a:xfrm>
            <a:off x="1846263" y="4421188"/>
            <a:ext cx="285750" cy="2111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2314 w 32314"/>
              <a:gd name="T1" fmla="*/ 40356 h 43200"/>
              <a:gd name="T2" fmla="*/ 25163 w 32314"/>
              <a:gd name="T3" fmla="*/ 296 h 43200"/>
              <a:gd name="T4" fmla="*/ 21600 w 3231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14" h="43200" fill="none" extrusionOk="0">
                <a:moveTo>
                  <a:pt x="32313" y="40355"/>
                </a:moveTo>
                <a:cubicBezTo>
                  <a:pt x="29050" y="42219"/>
                  <a:pt x="25357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793" y="-1"/>
                  <a:pt x="23985" y="98"/>
                  <a:pt x="25163" y="295"/>
                </a:cubicBezTo>
              </a:path>
              <a:path w="32314" h="43200" stroke="0" extrusionOk="0">
                <a:moveTo>
                  <a:pt x="32313" y="40355"/>
                </a:moveTo>
                <a:cubicBezTo>
                  <a:pt x="29050" y="42219"/>
                  <a:pt x="25357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793" y="-1"/>
                  <a:pt x="23985" y="98"/>
                  <a:pt x="25163" y="295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Arc 13"/>
          <p:cNvSpPr>
            <a:spLocks/>
          </p:cNvSpPr>
          <p:nvPr/>
        </p:nvSpPr>
        <p:spPr bwMode="auto">
          <a:xfrm>
            <a:off x="1870075" y="4691063"/>
            <a:ext cx="228600" cy="2317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13 h 25884"/>
              <a:gd name="T2" fmla="*/ 42771 w 43200"/>
              <a:gd name="T3" fmla="*/ 25884 h 25884"/>
              <a:gd name="T4" fmla="*/ 21600 w 43200"/>
              <a:gd name="T5" fmla="*/ 21600 h 25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5884" fill="none" extrusionOk="0">
                <a:moveTo>
                  <a:pt x="46" y="23012"/>
                </a:moveTo>
                <a:cubicBezTo>
                  <a:pt x="15" y="22542"/>
                  <a:pt x="0" y="220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038"/>
                  <a:pt x="43056" y="24473"/>
                  <a:pt x="42770" y="25883"/>
                </a:cubicBezTo>
              </a:path>
              <a:path w="43200" h="25884" stroke="0" extrusionOk="0">
                <a:moveTo>
                  <a:pt x="46" y="23012"/>
                </a:moveTo>
                <a:cubicBezTo>
                  <a:pt x="15" y="22542"/>
                  <a:pt x="0" y="220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038"/>
                  <a:pt x="43056" y="24473"/>
                  <a:pt x="42770" y="25883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3276600" y="5181600"/>
            <a:ext cx="2209800" cy="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413125" y="5192713"/>
            <a:ext cx="2332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Arial" pitchFamily="34" charset="0"/>
              </a:rPr>
              <a:t>This “coenzyme”</a:t>
            </a:r>
          </a:p>
          <a:p>
            <a:r>
              <a:rPr lang="en-US" b="1">
                <a:solidFill>
                  <a:srgbClr val="009900"/>
                </a:solidFill>
                <a:latin typeface="Arial" pitchFamily="34" charset="0"/>
              </a:rPr>
              <a:t>can also oxidize</a:t>
            </a:r>
          </a:p>
          <a:p>
            <a:r>
              <a:rPr lang="en-US" b="1">
                <a:solidFill>
                  <a:srgbClr val="009900"/>
                </a:solidFill>
                <a:latin typeface="Arial" pitchFamily="34" charset="0"/>
              </a:rPr>
              <a:t>depending on the</a:t>
            </a:r>
          </a:p>
          <a:p>
            <a:r>
              <a:rPr lang="en-US" b="1">
                <a:solidFill>
                  <a:srgbClr val="009900"/>
                </a:solidFill>
                <a:latin typeface="Arial" pitchFamily="34" charset="0"/>
              </a:rPr>
              <a:t>associated enzyme.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565525" y="4830763"/>
            <a:ext cx="180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REVERSIBLE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498725" y="2849563"/>
            <a:ext cx="1130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9900"/>
                </a:solidFill>
                <a:latin typeface="Arial" pitchFamily="34" charset="0"/>
              </a:rPr>
              <a:t>hydride</a:t>
            </a:r>
          </a:p>
          <a:p>
            <a:r>
              <a:rPr lang="en-US" sz="2000" b="1">
                <a:solidFill>
                  <a:srgbClr val="009900"/>
                </a:solidFill>
                <a:latin typeface="Arial" pitchFamily="34" charset="0"/>
              </a:rPr>
              <a:t>transfer</a:t>
            </a:r>
          </a:p>
        </p:txBody>
      </p:sp>
      <p:grpSp>
        <p:nvGrpSpPr>
          <p:cNvPr id="42006" name="Group 22"/>
          <p:cNvGrpSpPr>
            <a:grpSpLocks/>
          </p:cNvGrpSpPr>
          <p:nvPr/>
        </p:nvGrpSpPr>
        <p:grpSpPr bwMode="auto">
          <a:xfrm>
            <a:off x="6613525" y="1209675"/>
            <a:ext cx="2147888" cy="655638"/>
            <a:chOff x="4166" y="762"/>
            <a:chExt cx="1353" cy="413"/>
          </a:xfrm>
        </p:grpSpPr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4166" y="762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RED</a:t>
              </a:r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4704" y="9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 flipH="1">
              <a:off x="4704" y="1008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5126" y="887"/>
              <a:ext cx="3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OX</a:t>
              </a:r>
            </a:p>
          </p:txBody>
        </p:sp>
      </p:grp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6537325" y="2849563"/>
            <a:ext cx="1087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pitchFamily="34" charset="0"/>
              </a:rPr>
              <a:t>ethanol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288925" y="2925763"/>
            <a:ext cx="179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pitchFamily="34" charset="0"/>
              </a:rPr>
              <a:t>acetaldehyde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/>
          </p:cNvGraphicFramePr>
          <p:nvPr/>
        </p:nvGraphicFramePr>
        <p:xfrm>
          <a:off x="990600" y="1909763"/>
          <a:ext cx="6973888" cy="426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ISIS/Draw Sketch" r:id="rId4" imgW="4028760" imgH="2466720" progId="ISISServer">
                  <p:embed/>
                </p:oleObj>
              </mc:Choice>
              <mc:Fallback>
                <p:oleObj name="ISIS/Draw Sketch" r:id="rId4" imgW="4028760" imgH="2466720" progId="ISISServer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9763"/>
                        <a:ext cx="6973888" cy="426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050925" y="106363"/>
            <a:ext cx="66738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 of Pyruvic Acid </a:t>
            </a:r>
          </a:p>
          <a:p>
            <a:r>
              <a:rPr lang="en-US" sz="4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in Muscle Tissue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276600" y="2514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819400" y="46482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Arc 6"/>
          <p:cNvSpPr>
            <a:spLocks/>
          </p:cNvSpPr>
          <p:nvPr/>
        </p:nvSpPr>
        <p:spPr bwMode="auto">
          <a:xfrm>
            <a:off x="1657350" y="2592388"/>
            <a:ext cx="382588" cy="1327150"/>
          </a:xfrm>
          <a:custGeom>
            <a:avLst/>
            <a:gdLst>
              <a:gd name="G0" fmla="+- 90 0 0"/>
              <a:gd name="G1" fmla="+- 21600 0 0"/>
              <a:gd name="G2" fmla="+- 21600 0 0"/>
              <a:gd name="T0" fmla="*/ 0 w 21690"/>
              <a:gd name="T1" fmla="*/ 0 h 43109"/>
              <a:gd name="T2" fmla="*/ 2071 w 21690"/>
              <a:gd name="T3" fmla="*/ 43109 h 43109"/>
              <a:gd name="T4" fmla="*/ 90 w 21690"/>
              <a:gd name="T5" fmla="*/ 21600 h 43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90" h="43109" fill="none" extrusionOk="0">
                <a:moveTo>
                  <a:pt x="0" y="0"/>
                </a:moveTo>
                <a:cubicBezTo>
                  <a:pt x="30" y="0"/>
                  <a:pt x="60" y="-1"/>
                  <a:pt x="90" y="0"/>
                </a:cubicBezTo>
                <a:cubicBezTo>
                  <a:pt x="12019" y="0"/>
                  <a:pt x="21690" y="9670"/>
                  <a:pt x="21690" y="21600"/>
                </a:cubicBezTo>
                <a:cubicBezTo>
                  <a:pt x="21690" y="32761"/>
                  <a:pt x="13185" y="42085"/>
                  <a:pt x="2070" y="43108"/>
                </a:cubicBezTo>
              </a:path>
              <a:path w="21690" h="43109" stroke="0" extrusionOk="0">
                <a:moveTo>
                  <a:pt x="0" y="0"/>
                </a:moveTo>
                <a:cubicBezTo>
                  <a:pt x="30" y="0"/>
                  <a:pt x="60" y="-1"/>
                  <a:pt x="90" y="0"/>
                </a:cubicBezTo>
                <a:cubicBezTo>
                  <a:pt x="12019" y="0"/>
                  <a:pt x="21690" y="9670"/>
                  <a:pt x="21690" y="21600"/>
                </a:cubicBezTo>
                <a:cubicBezTo>
                  <a:pt x="21690" y="32761"/>
                  <a:pt x="13185" y="42085"/>
                  <a:pt x="2070" y="43108"/>
                </a:cubicBezTo>
                <a:lnTo>
                  <a:pt x="9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Arc 7"/>
          <p:cNvSpPr>
            <a:spLocks/>
          </p:cNvSpPr>
          <p:nvPr/>
        </p:nvSpPr>
        <p:spPr bwMode="auto">
          <a:xfrm>
            <a:off x="1408113" y="1982788"/>
            <a:ext cx="177800" cy="304800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25224 w 25224"/>
              <a:gd name="T1" fmla="*/ 42893 h 43199"/>
              <a:gd name="T2" fmla="*/ 21375 w 25224"/>
              <a:gd name="T3" fmla="*/ 0 h 43199"/>
              <a:gd name="T4" fmla="*/ 21600 w 25224"/>
              <a:gd name="T5" fmla="*/ 21599 h 4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224" h="43199" fill="none" extrusionOk="0">
                <a:moveTo>
                  <a:pt x="25223" y="42892"/>
                </a:moveTo>
                <a:cubicBezTo>
                  <a:pt x="24026" y="43096"/>
                  <a:pt x="22814" y="43198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9757"/>
                  <a:pt x="9534" y="123"/>
                  <a:pt x="21375" y="0"/>
                </a:cubicBezTo>
              </a:path>
              <a:path w="25224" h="43199" stroke="0" extrusionOk="0">
                <a:moveTo>
                  <a:pt x="25223" y="42892"/>
                </a:moveTo>
                <a:cubicBezTo>
                  <a:pt x="24026" y="43096"/>
                  <a:pt x="22814" y="43198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9757"/>
                  <a:pt x="9534" y="123"/>
                  <a:pt x="21375" y="0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303338" y="44799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44041" name="Arc 9"/>
          <p:cNvSpPr>
            <a:spLocks/>
          </p:cNvSpPr>
          <p:nvPr/>
        </p:nvSpPr>
        <p:spPr bwMode="auto">
          <a:xfrm>
            <a:off x="1447800" y="4268788"/>
            <a:ext cx="285750" cy="2111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2314 w 32314"/>
              <a:gd name="T1" fmla="*/ 40356 h 43200"/>
              <a:gd name="T2" fmla="*/ 25163 w 32314"/>
              <a:gd name="T3" fmla="*/ 296 h 43200"/>
              <a:gd name="T4" fmla="*/ 21600 w 3231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14" h="43200" fill="none" extrusionOk="0">
                <a:moveTo>
                  <a:pt x="32313" y="40355"/>
                </a:moveTo>
                <a:cubicBezTo>
                  <a:pt x="29050" y="42219"/>
                  <a:pt x="25357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793" y="-1"/>
                  <a:pt x="23985" y="98"/>
                  <a:pt x="25163" y="295"/>
                </a:cubicBezTo>
              </a:path>
              <a:path w="32314" h="43200" stroke="0" extrusionOk="0">
                <a:moveTo>
                  <a:pt x="32313" y="40355"/>
                </a:moveTo>
                <a:cubicBezTo>
                  <a:pt x="29050" y="42219"/>
                  <a:pt x="25357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793" y="-1"/>
                  <a:pt x="23985" y="98"/>
                  <a:pt x="25163" y="295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Arc 10"/>
          <p:cNvSpPr>
            <a:spLocks/>
          </p:cNvSpPr>
          <p:nvPr/>
        </p:nvSpPr>
        <p:spPr bwMode="auto">
          <a:xfrm>
            <a:off x="1419225" y="4538663"/>
            <a:ext cx="228600" cy="2317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13 h 25884"/>
              <a:gd name="T2" fmla="*/ 42771 w 43200"/>
              <a:gd name="T3" fmla="*/ 25884 h 25884"/>
              <a:gd name="T4" fmla="*/ 21600 w 43200"/>
              <a:gd name="T5" fmla="*/ 21600 h 25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5884" fill="none" extrusionOk="0">
                <a:moveTo>
                  <a:pt x="46" y="23012"/>
                </a:moveTo>
                <a:cubicBezTo>
                  <a:pt x="15" y="22542"/>
                  <a:pt x="0" y="220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038"/>
                  <a:pt x="43056" y="24473"/>
                  <a:pt x="42770" y="25883"/>
                </a:cubicBezTo>
              </a:path>
              <a:path w="43200" h="25884" stroke="0" extrusionOk="0">
                <a:moveTo>
                  <a:pt x="46" y="23012"/>
                </a:moveTo>
                <a:cubicBezTo>
                  <a:pt x="15" y="22542"/>
                  <a:pt x="0" y="220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038"/>
                  <a:pt x="43056" y="24473"/>
                  <a:pt x="42770" y="25883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156325" y="2773363"/>
            <a:ext cx="1412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pitchFamily="34" charset="0"/>
              </a:rPr>
              <a:t>lactic acid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6613525" y="1477963"/>
            <a:ext cx="2273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9900"/>
                </a:solidFill>
                <a:latin typeface="Arial" pitchFamily="34" charset="0"/>
              </a:rPr>
              <a:t>formed when</a:t>
            </a:r>
          </a:p>
          <a:p>
            <a:r>
              <a:rPr lang="en-US" sz="2000" b="1">
                <a:solidFill>
                  <a:srgbClr val="009900"/>
                </a:solidFill>
                <a:latin typeface="Arial" pitchFamily="34" charset="0"/>
              </a:rPr>
              <a:t>muscles contract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7162800" y="2209800"/>
            <a:ext cx="304800" cy="5334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2247900" y="2790825"/>
            <a:ext cx="1666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pitchFamily="34" charset="0"/>
              </a:rPr>
              <a:t>pyruvic acid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5492750" y="3740150"/>
            <a:ext cx="520700" cy="444500"/>
          </a:xfrm>
          <a:prstGeom prst="ellipse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5035550" y="4197350"/>
            <a:ext cx="520700" cy="444500"/>
          </a:xfrm>
          <a:prstGeom prst="ellipse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587750" y="1606550"/>
            <a:ext cx="5245100" cy="825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9" name="Object 5"/>
          <p:cNvGraphicFramePr>
            <a:graphicFrameLocks/>
          </p:cNvGraphicFramePr>
          <p:nvPr/>
        </p:nvGraphicFramePr>
        <p:xfrm>
          <a:off x="1308100" y="3352800"/>
          <a:ext cx="653732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ISIS/Draw Sketch" r:id="rId3" imgW="3495600" imgH="1838160" progId="ISISServer">
                  <p:embed/>
                </p:oleObj>
              </mc:Choice>
              <mc:Fallback>
                <p:oleObj name="ISIS/Draw Sketch" r:id="rId3" imgW="3495600" imgH="1838160" progId="ISISServer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2039"/>
                      <a:stretch>
                        <a:fillRect/>
                      </a:stretch>
                    </p:blipFill>
                    <p:spPr bwMode="auto">
                      <a:xfrm>
                        <a:off x="1308100" y="3352800"/>
                        <a:ext cx="653732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46125" y="2452688"/>
            <a:ext cx="2533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Acid Chloride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749550" y="397351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032125" y="3576638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LiAlH</a:t>
            </a:r>
            <a:r>
              <a:rPr lang="en-US" sz="2000" baseline="-25000"/>
              <a:t>4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1752600" y="3792538"/>
            <a:ext cx="685800" cy="68580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080125" y="3763963"/>
            <a:ext cx="1984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+  LiCl  +  AlCl</a:t>
            </a:r>
            <a:r>
              <a:rPr lang="en-US" sz="2000" b="1" baseline="-25000">
                <a:latin typeface="Arial" pitchFamily="34" charset="0"/>
              </a:rPr>
              <a:t>3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508125" y="379413"/>
            <a:ext cx="5957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LiAlH</a:t>
            </a:r>
            <a:r>
              <a:rPr lang="en-US" sz="3600" baseline="-25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Acid Chlorides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708525" y="2011363"/>
            <a:ext cx="2492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two hydrides react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711575" y="1660525"/>
            <a:ext cx="506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ACID CHLORIDES REACT TWICE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127125" y="4449763"/>
            <a:ext cx="1131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cleaves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092950" y="2597150"/>
            <a:ext cx="1739900" cy="5207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835150" y="6178550"/>
            <a:ext cx="2197100" cy="444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6372225" y="3324225"/>
            <a:ext cx="825500" cy="749300"/>
          </a:xfrm>
          <a:prstGeom prst="ellipse">
            <a:avLst/>
          </a:prstGeom>
          <a:solidFill>
            <a:srgbClr val="99FFCC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794375" y="2938463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Arial" pitchFamily="34" charset="0"/>
              </a:rPr>
              <a:t>C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951413" y="2938463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5461000" y="3273425"/>
            <a:ext cx="365125" cy="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780088" y="2100263"/>
            <a:ext cx="579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6069013" y="2667000"/>
            <a:ext cx="0" cy="365125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519863" y="3370263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Arial" pitchFamily="34" charset="0"/>
              </a:rPr>
              <a:t>H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310313" y="3413125"/>
            <a:ext cx="230187" cy="130175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132388" y="3675063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Arial" pitchFamily="34" charset="0"/>
              </a:rPr>
              <a:t>Cl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5762625" y="3514725"/>
            <a:ext cx="157163" cy="274638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6778625" y="1619250"/>
            <a:ext cx="1249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Arial" pitchFamily="34" charset="0"/>
              </a:rPr>
              <a:t>AlH</a:t>
            </a:r>
            <a:r>
              <a:rPr lang="en-US" sz="4000" b="1" baseline="-2500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6248400" y="1981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5851525" y="1766888"/>
            <a:ext cx="40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..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622925" y="2147888"/>
            <a:ext cx="29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: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232525" y="2147888"/>
            <a:ext cx="29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: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394325" y="1798638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-</a:t>
            </a:r>
          </a:p>
        </p:txBody>
      </p:sp>
      <p:sp>
        <p:nvSpPr>
          <p:cNvPr id="7188" name="Arc 20"/>
          <p:cNvSpPr>
            <a:spLocks/>
          </p:cNvSpPr>
          <p:nvPr/>
        </p:nvSpPr>
        <p:spPr bwMode="auto">
          <a:xfrm>
            <a:off x="5487988" y="2452688"/>
            <a:ext cx="269875" cy="442912"/>
          </a:xfrm>
          <a:custGeom>
            <a:avLst/>
            <a:gdLst>
              <a:gd name="G0" fmla="+- 21600 0 0"/>
              <a:gd name="G1" fmla="+- 20273 0 0"/>
              <a:gd name="G2" fmla="+- 21600 0 0"/>
              <a:gd name="T0" fmla="*/ 25517 w 25517"/>
              <a:gd name="T1" fmla="*/ 41515 h 41873"/>
              <a:gd name="T2" fmla="*/ 14147 w 25517"/>
              <a:gd name="T3" fmla="*/ 0 h 41873"/>
              <a:gd name="T4" fmla="*/ 21600 w 25517"/>
              <a:gd name="T5" fmla="*/ 20273 h 4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517" h="41873" fill="none" extrusionOk="0">
                <a:moveTo>
                  <a:pt x="25516" y="41514"/>
                </a:moveTo>
                <a:cubicBezTo>
                  <a:pt x="24224" y="41753"/>
                  <a:pt x="22913" y="41872"/>
                  <a:pt x="21600" y="41873"/>
                </a:cubicBezTo>
                <a:cubicBezTo>
                  <a:pt x="9670" y="41873"/>
                  <a:pt x="0" y="32202"/>
                  <a:pt x="0" y="20273"/>
                </a:cubicBezTo>
                <a:cubicBezTo>
                  <a:pt x="-1" y="11217"/>
                  <a:pt x="5647" y="3124"/>
                  <a:pt x="14146" y="-1"/>
                </a:cubicBezTo>
              </a:path>
              <a:path w="25517" h="41873" stroke="0" extrusionOk="0">
                <a:moveTo>
                  <a:pt x="25516" y="41514"/>
                </a:moveTo>
                <a:cubicBezTo>
                  <a:pt x="24224" y="41753"/>
                  <a:pt x="22913" y="41872"/>
                  <a:pt x="21600" y="41873"/>
                </a:cubicBezTo>
                <a:cubicBezTo>
                  <a:pt x="9670" y="41873"/>
                  <a:pt x="0" y="32202"/>
                  <a:pt x="0" y="20273"/>
                </a:cubicBezTo>
                <a:cubicBezTo>
                  <a:pt x="-1" y="11217"/>
                  <a:pt x="5647" y="3124"/>
                  <a:pt x="14146" y="-1"/>
                </a:cubicBezTo>
                <a:lnTo>
                  <a:pt x="21600" y="20273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Arc 21"/>
          <p:cNvSpPr>
            <a:spLocks/>
          </p:cNvSpPr>
          <p:nvPr/>
        </p:nvSpPr>
        <p:spPr bwMode="auto">
          <a:xfrm>
            <a:off x="5908675" y="3717925"/>
            <a:ext cx="152400" cy="6080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142"/>
              <a:gd name="T2" fmla="*/ 1579 w 21600"/>
              <a:gd name="T3" fmla="*/ 43142 h 43142"/>
              <a:gd name="T4" fmla="*/ 0 w 21600"/>
              <a:gd name="T5" fmla="*/ 21600 h 43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4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16"/>
                  <a:pt x="12865" y="42314"/>
                  <a:pt x="1579" y="43142"/>
                </a:cubicBezTo>
              </a:path>
              <a:path w="21600" h="4314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16"/>
                  <a:pt x="12865" y="42314"/>
                  <a:pt x="1579" y="43142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6477000" y="1447800"/>
            <a:ext cx="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6156325" y="792163"/>
            <a:ext cx="2589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bond is highly polar</a:t>
            </a:r>
          </a:p>
          <a:p>
            <a:r>
              <a:rPr lang="en-US" sz="2000">
                <a:solidFill>
                  <a:schemeClr val="accent2"/>
                </a:solidFill>
              </a:rPr>
              <a:t>- not strong</a:t>
            </a:r>
          </a:p>
        </p:txBody>
      </p: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4654550" y="4654550"/>
            <a:ext cx="4102100" cy="1130300"/>
            <a:chOff x="2932" y="2932"/>
            <a:chExt cx="2584" cy="712"/>
          </a:xfrm>
        </p:grpSpPr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2932" y="2932"/>
              <a:ext cx="2584" cy="71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3014" y="2995"/>
              <a:ext cx="239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/>
                <a:t>The tetrahedral intermediate</a:t>
              </a:r>
            </a:p>
            <a:p>
              <a:r>
                <a:rPr lang="en-US" sz="2000"/>
                <a:t>collapses easily, because the</a:t>
              </a:r>
            </a:p>
            <a:p>
              <a:r>
                <a:rPr lang="en-US" sz="2000"/>
                <a:t>bond to Al is not strong.</a:t>
              </a:r>
            </a:p>
          </p:txBody>
        </p:sp>
      </p:grp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441325" y="150813"/>
            <a:ext cx="809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COLLAPSE OF THE INTERMEDIATE</a:t>
            </a: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3429000" y="2895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>
            <a:off x="3429000" y="3733800"/>
            <a:ext cx="1219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98" name="Object 30"/>
          <p:cNvGraphicFramePr>
            <a:graphicFrameLocks/>
          </p:cNvGraphicFramePr>
          <p:nvPr/>
        </p:nvGraphicFramePr>
        <p:xfrm>
          <a:off x="885825" y="1762125"/>
          <a:ext cx="2085975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ISIS/Draw Sketch" r:id="rId3" imgW="961920" imgH="733320" progId="ISISServer">
                  <p:embed/>
                </p:oleObj>
              </mc:Choice>
              <mc:Fallback>
                <p:oleObj name="ISIS/Draw Sketch" r:id="rId3" imgW="961920" imgH="733320" progId="ISISServer">
                  <p:embed/>
                  <p:pic>
                    <p:nvPicPr>
                      <p:cNvPr id="0" name="Object 3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762125"/>
                        <a:ext cx="2085975" cy="158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9" name="Arc 31"/>
          <p:cNvSpPr>
            <a:spLocks/>
          </p:cNvSpPr>
          <p:nvPr/>
        </p:nvSpPr>
        <p:spPr bwMode="auto">
          <a:xfrm>
            <a:off x="1830388" y="2209800"/>
            <a:ext cx="381000" cy="2286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1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705"/>
                  <a:pt x="9615" y="49"/>
                  <a:pt x="2151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05"/>
                  <a:pt x="9615" y="49"/>
                  <a:pt x="2151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Arc 32"/>
          <p:cNvSpPr>
            <a:spLocks/>
          </p:cNvSpPr>
          <p:nvPr/>
        </p:nvSpPr>
        <p:spPr bwMode="auto">
          <a:xfrm>
            <a:off x="1676400" y="1905000"/>
            <a:ext cx="533400" cy="228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201" name="Object 33"/>
          <p:cNvGraphicFramePr>
            <a:graphicFrameLocks/>
          </p:cNvGraphicFramePr>
          <p:nvPr/>
        </p:nvGraphicFramePr>
        <p:xfrm>
          <a:off x="2033588" y="4157663"/>
          <a:ext cx="1487487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ISIS/Draw Sketch" r:id="rId5" imgW="647640" imgH="514080" progId="ISISServer">
                  <p:embed/>
                </p:oleObj>
              </mc:Choice>
              <mc:Fallback>
                <p:oleObj name="ISIS/Draw Sketch" r:id="rId5" imgW="647640" imgH="514080" progId="ISISServer">
                  <p:embed/>
                  <p:pic>
                    <p:nvPicPr>
                      <p:cNvPr id="0" name="Object 3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4157663"/>
                        <a:ext cx="1487487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2743200" y="5257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1889125" y="6156325"/>
            <a:ext cx="203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reacts again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7223125" y="2651125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Cl</a:t>
            </a:r>
            <a:r>
              <a:rPr lang="en-US" sz="3200" baseline="30000"/>
              <a:t>- </a:t>
            </a:r>
            <a:r>
              <a:rPr lang="en-US" sz="2400"/>
              <a:t>is lost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3413125" y="2087563"/>
            <a:ext cx="145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FIRST</a:t>
            </a:r>
          </a:p>
          <a:p>
            <a:r>
              <a:rPr lang="en-US" sz="2000">
                <a:solidFill>
                  <a:srgbClr val="009900"/>
                </a:solidFill>
              </a:rPr>
              <a:t>ADDITION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1127125" y="5287963"/>
            <a:ext cx="145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SECOND</a:t>
            </a:r>
          </a:p>
          <a:p>
            <a:r>
              <a:rPr lang="en-US" sz="2000">
                <a:solidFill>
                  <a:srgbClr val="009900"/>
                </a:solidFill>
              </a:rPr>
              <a:t>ADDITION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124200" y="3505200"/>
            <a:ext cx="990600" cy="457200"/>
          </a:xfrm>
          <a:prstGeom prst="rect">
            <a:avLst/>
          </a:prstGeom>
          <a:solidFill>
            <a:srgbClr val="FFFF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48000" y="1524000"/>
            <a:ext cx="990600" cy="4572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233613" y="1928813"/>
            <a:ext cx="520700" cy="520700"/>
          </a:xfrm>
          <a:prstGeom prst="ellipse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468938" y="1952625"/>
            <a:ext cx="520700" cy="520700"/>
          </a:xfrm>
          <a:prstGeom prst="ellipse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7016750" y="3587750"/>
            <a:ext cx="520700" cy="520700"/>
          </a:xfrm>
          <a:prstGeom prst="ellipse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49750" y="4654550"/>
            <a:ext cx="3644900" cy="9017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2320925" y="5715000"/>
            <a:ext cx="444500" cy="368300"/>
          </a:xfrm>
          <a:prstGeom prst="ellipse">
            <a:avLst/>
          </a:prstGeom>
          <a:solidFill>
            <a:srgbClr val="FFFF66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2297113" y="3927475"/>
            <a:ext cx="444500" cy="368300"/>
          </a:xfrm>
          <a:prstGeom prst="ellipse">
            <a:avLst/>
          </a:prstGeom>
          <a:solidFill>
            <a:srgbClr val="FFFF66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1658938" y="5873750"/>
            <a:ext cx="444500" cy="3683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1617663" y="4121150"/>
            <a:ext cx="444500" cy="3683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5503863" y="4110038"/>
            <a:ext cx="444500" cy="3683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4765675" y="2257425"/>
            <a:ext cx="444500" cy="3683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407150" y="1606550"/>
            <a:ext cx="1816100" cy="1206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7" name="Object 15"/>
          <p:cNvGraphicFramePr>
            <a:graphicFrameLocks/>
          </p:cNvGraphicFramePr>
          <p:nvPr/>
        </p:nvGraphicFramePr>
        <p:xfrm>
          <a:off x="1376363" y="952500"/>
          <a:ext cx="5024437" cy="529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ISIS/Draw Sketch" r:id="rId3" imgW="2676240" imgH="2819160" progId="ISISServer">
                  <p:embed/>
                </p:oleObj>
              </mc:Choice>
              <mc:Fallback>
                <p:oleObj name="ISIS/Draw Sketch" r:id="rId3" imgW="2676240" imgH="2819160" progId="ISISServer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952500"/>
                        <a:ext cx="5024437" cy="529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054600" y="10509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889500" y="12969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5235575" y="12969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8211" name="Arc 19"/>
          <p:cNvSpPr>
            <a:spLocks/>
          </p:cNvSpPr>
          <p:nvPr/>
        </p:nvSpPr>
        <p:spPr bwMode="auto">
          <a:xfrm>
            <a:off x="4772025" y="1525588"/>
            <a:ext cx="273050" cy="304800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25807 w 25807"/>
              <a:gd name="T1" fmla="*/ 42785 h 43199"/>
              <a:gd name="T2" fmla="*/ 21450 w 25807"/>
              <a:gd name="T3" fmla="*/ 0 h 43199"/>
              <a:gd name="T4" fmla="*/ 21600 w 25807"/>
              <a:gd name="T5" fmla="*/ 21599 h 4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07" h="43199" fill="none" extrusionOk="0">
                <a:moveTo>
                  <a:pt x="25807" y="42785"/>
                </a:moveTo>
                <a:cubicBezTo>
                  <a:pt x="24421" y="43060"/>
                  <a:pt x="23012" y="43198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9728"/>
                  <a:pt x="9579" y="81"/>
                  <a:pt x="21449" y="-1"/>
                </a:cubicBezTo>
              </a:path>
              <a:path w="25807" h="43199" stroke="0" extrusionOk="0">
                <a:moveTo>
                  <a:pt x="25807" y="42785"/>
                </a:moveTo>
                <a:cubicBezTo>
                  <a:pt x="24421" y="43060"/>
                  <a:pt x="23012" y="43198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9728"/>
                  <a:pt x="9579" y="81"/>
                  <a:pt x="21449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Arc 20"/>
          <p:cNvSpPr>
            <a:spLocks/>
          </p:cNvSpPr>
          <p:nvPr/>
        </p:nvSpPr>
        <p:spPr bwMode="auto">
          <a:xfrm>
            <a:off x="5410200" y="2209800"/>
            <a:ext cx="533400" cy="3810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593725" y="4525963"/>
            <a:ext cx="1112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workup</a:t>
            </a:r>
          </a:p>
        </p:txBody>
      </p:sp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5729288" y="4765675"/>
            <a:ext cx="2263775" cy="701675"/>
            <a:chOff x="3609" y="3002"/>
            <a:chExt cx="1426" cy="442"/>
          </a:xfrm>
        </p:grpSpPr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3609" y="3002"/>
              <a:ext cx="1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reaction doesn’t </a:t>
              </a: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3609" y="3194"/>
              <a:ext cx="8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stop here</a:t>
              </a:r>
            </a:p>
          </p:txBody>
        </p:sp>
      </p:grp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4403725" y="4754563"/>
            <a:ext cx="131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aldehyde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327525" y="5622925"/>
            <a:ext cx="370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TWO HYDRIDES REACT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334000" y="2514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2971800" y="40386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1828800" y="4572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2117725" y="28336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latin typeface="Arial" pitchFamily="34" charset="0"/>
              </a:rPr>
              <a:t>-</a:t>
            </a: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>
            <a:off x="5334000" y="12954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>
            <a:off x="2209800" y="3124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5054600" y="10509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5732463" y="4841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1584325" y="2697163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+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4784725" y="792163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+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3048000" y="20574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6461125" y="1706563"/>
            <a:ext cx="17541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tetrahedral</a:t>
            </a:r>
          </a:p>
          <a:p>
            <a:r>
              <a:rPr lang="en-US" sz="2000"/>
              <a:t>intermediate</a:t>
            </a:r>
          </a:p>
          <a:p>
            <a:r>
              <a:rPr lang="en-US" sz="2000"/>
              <a:t>collapses</a:t>
            </a: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517525" y="150813"/>
            <a:ext cx="82534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LiAlH</a:t>
            </a:r>
            <a:r>
              <a:rPr lang="en-US" sz="36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 of an Acid Chloride</a:t>
            </a: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6003925" y="3641725"/>
            <a:ext cx="1568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+   Li</a:t>
            </a:r>
            <a:r>
              <a:rPr lang="en-US" sz="2400" baseline="30000"/>
              <a:t>+    </a:t>
            </a:r>
            <a:r>
              <a:rPr lang="en-US" sz="2400"/>
              <a:t>Cl</a:t>
            </a:r>
            <a:r>
              <a:rPr lang="en-US" sz="2800" baseline="30000"/>
              <a:t>-</a:t>
            </a: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7680325" y="3557588"/>
            <a:ext cx="98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leaving</a:t>
            </a:r>
          </a:p>
          <a:p>
            <a:r>
              <a:rPr lang="en-US"/>
              <a:t>group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5318125" y="10048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73150" y="3054350"/>
            <a:ext cx="6921500" cy="1206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31925" y="3351213"/>
            <a:ext cx="6100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REDUCTIONS OF ESTERS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422525" y="5013325"/>
            <a:ext cx="511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….. ESTERS ALSO REACT TWICE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5530850" y="3575050"/>
            <a:ext cx="444500" cy="444500"/>
          </a:xfrm>
          <a:prstGeom prst="ellipse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5060950" y="4057650"/>
            <a:ext cx="444500" cy="444500"/>
          </a:xfrm>
          <a:prstGeom prst="ellipse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4" name="Object 4"/>
          <p:cNvGraphicFramePr>
            <a:graphicFrameLocks/>
          </p:cNvGraphicFramePr>
          <p:nvPr/>
        </p:nvGraphicFramePr>
        <p:xfrm>
          <a:off x="1308100" y="2627313"/>
          <a:ext cx="6537325" cy="186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ISIS/Draw Sketch" r:id="rId3" imgW="3495600" imgH="1838160" progId="ISISServer">
                  <p:embed/>
                </p:oleObj>
              </mc:Choice>
              <mc:Fallback>
                <p:oleObj name="ISIS/Draw Sketch" r:id="rId3" imgW="3495600" imgH="1838160" progId="ISISServer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45509"/>
                      <a:stretch>
                        <a:fillRect/>
                      </a:stretch>
                    </p:blipFill>
                    <p:spPr bwMode="auto">
                      <a:xfrm>
                        <a:off x="1308100" y="2627313"/>
                        <a:ext cx="6537325" cy="186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46125" y="2757488"/>
            <a:ext cx="110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Ester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749550" y="37861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032125" y="3389313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LiAlH</a:t>
            </a:r>
            <a:r>
              <a:rPr lang="en-US" sz="2000" baseline="-25000"/>
              <a:t>4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003925" y="36290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+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1752600" y="3605213"/>
            <a:ext cx="685800" cy="68580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927725" y="4297363"/>
            <a:ext cx="1735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two alcohols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127125" y="4373563"/>
            <a:ext cx="1131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cleaves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502150" y="1606550"/>
            <a:ext cx="4025900" cy="825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117725" y="379413"/>
            <a:ext cx="412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LiAlH</a:t>
            </a:r>
            <a:r>
              <a:rPr lang="en-US" sz="3600" baseline="-25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Esters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5241925" y="2011363"/>
            <a:ext cx="2492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two hydrides react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778375" y="1660525"/>
            <a:ext cx="361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ESTERS REACT TWICE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7315200" y="41910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05200" y="3505200"/>
            <a:ext cx="990600" cy="457200"/>
          </a:xfrm>
          <a:prstGeom prst="rect">
            <a:avLst/>
          </a:prstGeom>
          <a:solidFill>
            <a:srgbClr val="FFFF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429000" y="1524000"/>
            <a:ext cx="990600" cy="4572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908675" y="1987550"/>
            <a:ext cx="520700" cy="520700"/>
          </a:xfrm>
          <a:prstGeom prst="ellipse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6940550" y="3587750"/>
            <a:ext cx="749300" cy="520700"/>
          </a:xfrm>
          <a:prstGeom prst="ellipse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502150" y="4654550"/>
            <a:ext cx="3644900" cy="9017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2701925" y="5715000"/>
            <a:ext cx="444500" cy="368300"/>
          </a:xfrm>
          <a:prstGeom prst="ellipse">
            <a:avLst/>
          </a:prstGeom>
          <a:solidFill>
            <a:srgbClr val="FFFF66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2678113" y="3927475"/>
            <a:ext cx="444500" cy="368300"/>
          </a:xfrm>
          <a:prstGeom prst="ellipse">
            <a:avLst/>
          </a:prstGeom>
          <a:solidFill>
            <a:srgbClr val="FFFF66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039938" y="5873750"/>
            <a:ext cx="444500" cy="3683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1998663" y="4121150"/>
            <a:ext cx="444500" cy="3683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884863" y="4110038"/>
            <a:ext cx="444500" cy="3683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5146675" y="2257425"/>
            <a:ext cx="444500" cy="3683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127125" y="150813"/>
            <a:ext cx="641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LiAlH</a:t>
            </a:r>
            <a:r>
              <a:rPr lang="en-US" sz="36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 of an Ester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532313" y="5622925"/>
            <a:ext cx="3706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TWO HYDRIDES REACT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3429000" y="20574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715000" y="2514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3352800" y="40386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2209800" y="4572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965325" y="2697163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+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165725" y="792163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+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622925" y="10048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latin typeface="Arial" pitchFamily="34" charset="0"/>
              </a:rPr>
              <a:t>-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2498725" y="28336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latin typeface="Arial" pitchFamily="34" charset="0"/>
              </a:rPr>
              <a:t>-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5715000" y="12954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2590800" y="3124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5435600" y="10509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2276475" y="2890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..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5270500" y="12969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5616575" y="12969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11294" name="Arc 30"/>
          <p:cNvSpPr>
            <a:spLocks/>
          </p:cNvSpPr>
          <p:nvPr/>
        </p:nvSpPr>
        <p:spPr bwMode="auto">
          <a:xfrm>
            <a:off x="5153025" y="1525588"/>
            <a:ext cx="273050" cy="304800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25807 w 25807"/>
              <a:gd name="T1" fmla="*/ 42785 h 43199"/>
              <a:gd name="T2" fmla="*/ 21450 w 25807"/>
              <a:gd name="T3" fmla="*/ 0 h 43199"/>
              <a:gd name="T4" fmla="*/ 21600 w 25807"/>
              <a:gd name="T5" fmla="*/ 21599 h 4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07" h="43199" fill="none" extrusionOk="0">
                <a:moveTo>
                  <a:pt x="25807" y="42785"/>
                </a:moveTo>
                <a:cubicBezTo>
                  <a:pt x="24421" y="43060"/>
                  <a:pt x="23012" y="43198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9728"/>
                  <a:pt x="9579" y="81"/>
                  <a:pt x="21449" y="-1"/>
                </a:cubicBezTo>
              </a:path>
              <a:path w="25807" h="43199" stroke="0" extrusionOk="0">
                <a:moveTo>
                  <a:pt x="25807" y="42785"/>
                </a:moveTo>
                <a:cubicBezTo>
                  <a:pt x="24421" y="43060"/>
                  <a:pt x="23012" y="43198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9728"/>
                  <a:pt x="9579" y="81"/>
                  <a:pt x="21449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Arc 31"/>
          <p:cNvSpPr>
            <a:spLocks/>
          </p:cNvSpPr>
          <p:nvPr/>
        </p:nvSpPr>
        <p:spPr bwMode="auto">
          <a:xfrm>
            <a:off x="5791200" y="2209800"/>
            <a:ext cx="533400" cy="3810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384925" y="3687763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+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6918325" y="3687763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R’O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7358063" y="3460750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latin typeface="Arial" pitchFamily="34" charset="0"/>
              </a:rPr>
              <a:t>-</a:t>
            </a: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2117725" y="31845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2498725" y="31845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pitchFamily="34" charset="0"/>
              </a:rPr>
              <a:t>:</a:t>
            </a: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822325" y="4525963"/>
            <a:ext cx="1112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workup</a:t>
            </a:r>
          </a:p>
        </p:txBody>
      </p:sp>
      <p:grpSp>
        <p:nvGrpSpPr>
          <p:cNvPr id="11304" name="Group 40"/>
          <p:cNvGrpSpPr>
            <a:grpSpLocks/>
          </p:cNvGrpSpPr>
          <p:nvPr/>
        </p:nvGrpSpPr>
        <p:grpSpPr bwMode="auto">
          <a:xfrm>
            <a:off x="5957888" y="4765675"/>
            <a:ext cx="2263775" cy="701675"/>
            <a:chOff x="3753" y="3002"/>
            <a:chExt cx="1426" cy="442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753" y="3002"/>
              <a:ext cx="1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reaction doesn’t </a:t>
              </a:r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753" y="3194"/>
              <a:ext cx="8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stop here</a:t>
              </a:r>
            </a:p>
          </p:txBody>
        </p:sp>
      </p:grp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3489325" y="6126163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pitchFamily="34" charset="0"/>
              </a:rPr>
              <a:t>R’-OH</a:t>
            </a:r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593725" y="5668963"/>
            <a:ext cx="122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two</a:t>
            </a:r>
          </a:p>
          <a:p>
            <a:r>
              <a:rPr lang="en-US" sz="2000">
                <a:solidFill>
                  <a:schemeClr val="accent2"/>
                </a:solidFill>
              </a:rPr>
              <a:t>alcohols</a:t>
            </a:r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4556125" y="4754563"/>
            <a:ext cx="131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aldehyde</a:t>
            </a:r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5884863" y="4841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7756525" y="3557588"/>
            <a:ext cx="98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leaving</a:t>
            </a:r>
          </a:p>
          <a:p>
            <a:r>
              <a:rPr lang="en-US"/>
              <a:t>group</a:t>
            </a:r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 flipH="1">
            <a:off x="4419600" y="63246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5318125" y="6278563"/>
            <a:ext cx="1112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workup</a:t>
            </a: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3336925" y="5394325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+</a:t>
            </a:r>
          </a:p>
        </p:txBody>
      </p:sp>
      <p:graphicFrame>
        <p:nvGraphicFramePr>
          <p:cNvPr id="11313" name="Object 49"/>
          <p:cNvGraphicFramePr>
            <a:graphicFrameLocks/>
          </p:cNvGraphicFramePr>
          <p:nvPr/>
        </p:nvGraphicFramePr>
        <p:xfrm>
          <a:off x="1725613" y="954088"/>
          <a:ext cx="5051425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ISIS/Draw Sketch" r:id="rId3" imgW="2676240" imgH="2819160" progId="ISISServer">
                  <p:embed/>
                </p:oleObj>
              </mc:Choice>
              <mc:Fallback>
                <p:oleObj name="ISIS/Draw Sketch" r:id="rId3" imgW="2676240" imgH="2819160" progId="ISISServer">
                  <p:embed/>
                  <p:pic>
                    <p:nvPicPr>
                      <p:cNvPr id="0" name="Object 4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954088"/>
                        <a:ext cx="5051425" cy="532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6864350" y="1682750"/>
            <a:ext cx="1816100" cy="1206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6918325" y="1782763"/>
            <a:ext cx="17541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tetrahedral</a:t>
            </a:r>
          </a:p>
          <a:p>
            <a:r>
              <a:rPr lang="en-US" sz="2000"/>
              <a:t>intermediate</a:t>
            </a:r>
          </a:p>
          <a:p>
            <a:r>
              <a:rPr lang="en-US" sz="2000"/>
              <a:t>collapses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307</TotalTime>
  <Words>1011</Words>
  <Application>Microsoft Office PowerPoint</Application>
  <PresentationFormat>On-screen Show (4:3)</PresentationFormat>
  <Paragraphs>420</Paragraphs>
  <Slides>34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Times New Roman</vt:lpstr>
      <vt:lpstr>Arial Rounded MT Bold</vt:lpstr>
      <vt:lpstr>Symbol</vt:lpstr>
      <vt:lpstr>Blank Presentation</vt:lpstr>
      <vt:lpstr>ISIS/Draw 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Don Pavia</dc:creator>
  <cp:lastModifiedBy>tom.olmstead</cp:lastModifiedBy>
  <cp:revision>31</cp:revision>
  <dcterms:created xsi:type="dcterms:W3CDTF">1995-06-17T23:31:02Z</dcterms:created>
  <dcterms:modified xsi:type="dcterms:W3CDTF">2013-05-09T23:54:10Z</dcterms:modified>
</cp:coreProperties>
</file>